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98" r:id="rId3"/>
    <p:sldId id="289" r:id="rId4"/>
    <p:sldId id="299" r:id="rId5"/>
    <p:sldId id="290" r:id="rId6"/>
    <p:sldId id="285" r:id="rId7"/>
    <p:sldId id="301" r:id="rId8"/>
    <p:sldId id="272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EF0"/>
    <a:srgbClr val="1F9DE6"/>
    <a:srgbClr val="1F9CE5"/>
    <a:srgbClr val="FDF8BC"/>
    <a:srgbClr val="293671"/>
    <a:srgbClr val="212020"/>
    <a:srgbClr val="212120"/>
    <a:srgbClr val="4C4D4C"/>
    <a:srgbClr val="81878E"/>
    <a:srgbClr val="47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58" autoAdjust="0"/>
    <p:restoredTop sz="95854" autoAdjust="0"/>
  </p:normalViewPr>
  <p:slideViewPr>
    <p:cSldViewPr snapToGrid="0" snapToObjects="1">
      <p:cViewPr>
        <p:scale>
          <a:sx n="185" d="100"/>
          <a:sy n="185" d="100"/>
        </p:scale>
        <p:origin x="-1848" y="-512"/>
      </p:cViewPr>
      <p:guideLst>
        <p:guide orient="horz" pos="2213"/>
        <p:guide orient="horz" pos="1724"/>
        <p:guide orient="horz" pos="1339"/>
        <p:guide orient="horz" pos="3371"/>
        <p:guide orient="horz" pos="2713"/>
        <p:guide orient="horz" pos="3578"/>
        <p:guide orient="horz" pos="416"/>
        <p:guide orient="horz" pos="4219"/>
        <p:guide pos="3758"/>
        <p:guide pos="2397"/>
        <p:guide pos="160"/>
        <p:guide pos="465"/>
        <p:guide pos="1275"/>
        <p:guide pos="4795"/>
        <p:guide pos="2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405C1CF-F7AA-534D-8863-D8A7CE1BAA37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81B8E3E-E15D-314A-A2E5-10C85148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20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1F037127-3FF5-CD45-ABE6-015EE41760B7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F9174A8-679D-A946-B6BA-DF9854714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6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510E-F04C-D94E-9238-B009C51CB764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5D09-7A03-384B-866D-4EABC3554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3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682E-652B-7E44-84E7-1599B92C28B7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A62B-6A2E-024A-B2FA-694CDED8E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1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014A-F8EB-B047-B82D-73D37976931D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DF8F-BD13-FA48-84AA-F83BC67BA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0" y="0"/>
            <a:ext cx="8307113" cy="5710621"/>
          </a:xfrm>
          <a:prstGeom prst="round2DiagRect">
            <a:avLst/>
          </a:prstGeom>
          <a:gradFill flip="none" rotWithShape="1">
            <a:gsLst>
              <a:gs pos="0">
                <a:srgbClr val="4C4D4C">
                  <a:alpha val="86000"/>
                </a:srgbClr>
              </a:gs>
              <a:gs pos="75000">
                <a:srgbClr val="212120"/>
              </a:gs>
              <a:gs pos="100000">
                <a:srgbClr val="2120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36525" dist="50800" dir="5400000" sx="102000" sy="102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5" descr="Screen shot 2014-05-22 at 7.32.04 p.m.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77" r="65677"/>
          <a:stretch>
            <a:fillRect/>
          </a:stretch>
        </p:blipFill>
        <p:spPr bwMode="auto">
          <a:xfrm>
            <a:off x="-911225" y="6234113"/>
            <a:ext cx="1689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 userDrawn="1"/>
        </p:nvSpPr>
        <p:spPr>
          <a:xfrm>
            <a:off x="646113" y="63801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Gotham Light"/>
              </a:rPr>
              <a:t>© EndlessOne Global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Gotham Light"/>
            </a:endParaRPr>
          </a:p>
        </p:txBody>
      </p:sp>
      <p:pic>
        <p:nvPicPr>
          <p:cNvPr id="7" name="Picture 6" descr="Hexagon abstract.jpg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540" b="37754"/>
          <a:stretch/>
        </p:blipFill>
        <p:spPr>
          <a:xfrm>
            <a:off x="-7471" y="-325"/>
            <a:ext cx="8307113" cy="5710621"/>
          </a:xfrm>
          <a:prstGeom prst="round2DiagRect">
            <a:avLst>
              <a:gd name="adj1" fmla="val 16667"/>
              <a:gd name="adj2" fmla="val 5563"/>
            </a:avLst>
          </a:prstGeom>
        </p:spPr>
      </p:pic>
      <p:pic>
        <p:nvPicPr>
          <p:cNvPr id="8" name="Picture 16" descr="Hexagon blue-02.png"/>
          <p:cNvPicPr>
            <a:picLocks noChangeAspect="1"/>
          </p:cNvPicPr>
          <p:nvPr userDrawn="1"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698500"/>
            <a:ext cx="15176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exagon dark blue-02.png"/>
          <p:cNvPicPr>
            <a:picLocks noChangeAspect="1"/>
          </p:cNvPicPr>
          <p:nvPr userDrawn="1"/>
        </p:nvPicPr>
        <p:blipFill>
          <a:blip r:embed="rId5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814638"/>
            <a:ext cx="2057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2586914"/>
            <a:ext cx="5962868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>
                <a:latin typeface="Calibri"/>
              </a:defRPr>
            </a:lvl1pPr>
          </a:lstStyle>
          <a:p>
            <a:pPr>
              <a:defRPr/>
            </a:pPr>
            <a:fld id="{DF52521A-D7D1-A040-9F4E-1B36E7C99E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0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1" y="822447"/>
            <a:ext cx="9143999" cy="5223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9" y="-173542"/>
            <a:ext cx="8506859" cy="1161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488" y="2471915"/>
            <a:ext cx="5161668" cy="1752600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3671"/>
              </a:buClr>
              <a:buSzTx/>
              <a:buFont typeface="Wingdings" charset="2"/>
              <a:buChar char="ü"/>
              <a:tabLst/>
              <a:defRPr sz="2200" b="0" i="1">
                <a:solidFill>
                  <a:srgbClr val="47B0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367F-DBEE-5E43-AED3-15A253214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812800"/>
            <a:ext cx="3265488" cy="5129213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8912F3-E6AA-C649-9077-5BA2211BF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background-0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1" y="819680"/>
            <a:ext cx="9143999" cy="52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7" y="14233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561E-E7D2-F141-83D6-165783BAF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517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0337212-6353-1544-B2B5-7530CBBBBF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33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1500" b="1" i="0" kern="1200" dirty="0" smtClean="0">
                <a:solidFill>
                  <a:srgbClr val="7F7F7F"/>
                </a:solidFill>
                <a:latin typeface="Century Gothic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3DAB-0CA2-294A-8976-89518DDA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858C79C-8F3C-034A-B589-C6ABFF712B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90575"/>
            <a:ext cx="3265488" cy="5151438"/>
          </a:xfrm>
        </p:spPr>
        <p:txBody>
          <a:bodyPr/>
          <a:lstStyle>
            <a:lvl1pPr marL="0" indent="0">
              <a:buFontTx/>
              <a:buNone/>
              <a:defRPr sz="150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27425" y="1676400"/>
            <a:ext cx="5159375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60" y="820026"/>
            <a:ext cx="3468411" cy="5255172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46" y="58026"/>
            <a:ext cx="9144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97914" y="1226809"/>
            <a:ext cx="3687051" cy="3100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A14A-980B-5E4D-AF42-0E3F1D69A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4DDC-BAA1-204B-8EA1-DE189F25AC01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AA2A-077A-DF4E-ADD0-FADE172A7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4538" y="1296988"/>
            <a:ext cx="6648450" cy="4422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7F84-AB88-8545-9943-48980B219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9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4538" y="1296988"/>
            <a:ext cx="6648450" cy="4422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C686-FA0F-BE4A-980E-28AAC8DE7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0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1A90-90AB-364F-A930-39B4F9A53A64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E4B1-50EB-404D-BB91-90E7A4FE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C329-09DE-8042-9D07-31598EF4E365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FCC5-D5D8-0748-86C7-1209B1CB6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8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2626-465F-B149-8BB1-F22BF5957F5D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723A-D366-324E-963E-F0BE7F73D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3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4809-95AE-D347-8CE5-A9A1FC16E06C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AFE1-C0A0-8A44-8ED2-7E0A1CE18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1F7B-016D-D34F-BED3-D2CDA0A81031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46F3-613D-3A49-86F8-F2E76C053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D32F-7C1E-5E46-BC49-2C522D8B1299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118C-99F3-444F-A1C9-3D47EABE3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704-E0EF-7940-8AA2-182BC0007AB5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3F8A-3258-B243-865E-E9557744D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907928C-C6F0-FD4A-AFA7-2A965A14E753}" type="datetimeFigureOut">
              <a:rPr lang="en-US"/>
              <a:pPr>
                <a:defRPr/>
              </a:pPr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FCE368A-3A9B-874C-ABBE-D9F618C97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45309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8475" y="6356350"/>
            <a:ext cx="183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8912F3-E6AA-C649-9077-5BA2211BF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7524750" y="88519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6BB07FBA-B7F7-3D4B-B737-D70D89B4A6AC}" type="slidenum">
              <a:rPr lang="en-US" sz="1200" smtClean="0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0" y="0"/>
            <a:ext cx="9144000" cy="793750"/>
          </a:xfrm>
          <a:prstGeom prst="round2DiagRect">
            <a:avLst/>
          </a:prstGeom>
          <a:gradFill flip="none" rotWithShape="1">
            <a:gsLst>
              <a:gs pos="0">
                <a:srgbClr val="4C4D4C">
                  <a:alpha val="86000"/>
                </a:srgbClr>
              </a:gs>
              <a:gs pos="80000">
                <a:srgbClr val="212120"/>
              </a:gs>
              <a:gs pos="100000">
                <a:srgbClr val="2120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Picture 5" descr="Screen shot 2014-05-22 at 7.32.04 p.m.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77" r="65677"/>
          <a:stretch>
            <a:fillRect/>
          </a:stretch>
        </p:blipFill>
        <p:spPr bwMode="auto">
          <a:xfrm>
            <a:off x="61913" y="8729663"/>
            <a:ext cx="168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" descr="Screen shot 2014-05-22 at 7.32.04 p.m.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77" r="65677"/>
          <a:stretch>
            <a:fillRect/>
          </a:stretch>
        </p:blipFill>
        <p:spPr bwMode="auto">
          <a:xfrm>
            <a:off x="-911225" y="6234113"/>
            <a:ext cx="1689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646113" y="638016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Gotham Light"/>
              </a:rPr>
              <a:t>© EndlessOne Global 2014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Gotham Light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50813" y="-153988"/>
            <a:ext cx="8993187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6" r:id="rId2"/>
    <p:sldLayoutId id="2147483716" r:id="rId3"/>
    <p:sldLayoutId id="2147483707" r:id="rId4"/>
    <p:sldLayoutId id="2147483712" r:id="rId5"/>
    <p:sldLayoutId id="2147483708" r:id="rId6"/>
    <p:sldLayoutId id="2147483709" r:id="rId7"/>
    <p:sldLayoutId id="2147483710" r:id="rId8"/>
    <p:sldLayoutId id="2147483711" r:id="rId9"/>
    <p:sldLayoutId id="2147483713" r:id="rId10"/>
    <p:sldLayoutId id="214748371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lang="en-US" sz="4400" kern="1200" dirty="0">
          <a:ln w="10541" cmpd="sng">
            <a:noFill/>
            <a:prstDash val="solid"/>
          </a:ln>
          <a:gradFill>
            <a:gsLst>
              <a:gs pos="0">
                <a:srgbClr val="FFFFFF">
                  <a:tint val="40000"/>
                  <a:satMod val="250000"/>
                </a:srgbClr>
              </a:gs>
              <a:gs pos="9000">
                <a:srgbClr val="FFFFFF">
                  <a:tint val="52000"/>
                  <a:satMod val="300000"/>
                </a:srgbClr>
              </a:gs>
              <a:gs pos="50000">
                <a:srgbClr val="FFFFFF">
                  <a:shade val="20000"/>
                  <a:satMod val="300000"/>
                </a:srgbClr>
              </a:gs>
              <a:gs pos="79000">
                <a:srgbClr val="FFFFFF">
                  <a:tint val="52000"/>
                  <a:satMod val="300000"/>
                </a:srgbClr>
              </a:gs>
              <a:gs pos="100000">
                <a:srgbClr val="FFFFFF">
                  <a:tint val="40000"/>
                  <a:satMod val="250000"/>
                </a:srgbClr>
              </a:gs>
            </a:gsLst>
            <a:lin ang="5400000"/>
          </a:gradFill>
          <a:latin typeface="Century Gothic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293671"/>
        </a:buClr>
        <a:buFont typeface="Wingdings" charset="0"/>
        <a:buChar char="§"/>
        <a:defRPr sz="2400" b="0" i="0" kern="1200">
          <a:solidFill>
            <a:srgbClr val="7F7F7F"/>
          </a:solidFill>
          <a:latin typeface="Century Gothic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ü"/>
        <a:defRPr sz="2000" kern="1200">
          <a:solidFill>
            <a:srgbClr val="7F7F7F"/>
          </a:solidFill>
          <a:latin typeface="Century Gothic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Century Gothic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Century Gothic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7"/>
          <a:stretch/>
        </p:blipFill>
        <p:spPr>
          <a:xfrm>
            <a:off x="-10487" y="803038"/>
            <a:ext cx="9172630" cy="5314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Traditional card system</a:t>
            </a:r>
            <a:endParaRPr dirty="0">
              <a:ea typeface="+mj-ea"/>
              <a:cs typeface="+mj-cs"/>
            </a:endParaRP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9CEA82-5D59-044A-A254-99F8A45B03B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1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045317" y="5043071"/>
            <a:ext cx="46180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90"/>
              </a:buClr>
              <a:buSzPct val="80000"/>
            </a:pPr>
            <a:r>
              <a:rPr lang="en-US" sz="1500" dirty="0" smtClean="0">
                <a:solidFill>
                  <a:srgbClr val="47B0C8"/>
                </a:solidFill>
                <a:latin typeface="Century Gothic"/>
                <a:cs typeface="Century Gothic"/>
              </a:rPr>
              <a:t>You, the customer, do not benefit from the revenue stream. 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Gotham Light"/>
              <a:cs typeface="Gotham Light"/>
            </a:endParaRPr>
          </a:p>
        </p:txBody>
      </p:sp>
      <p:sp>
        <p:nvSpPr>
          <p:cNvPr id="31" name="Striped Right Arrow 30"/>
          <p:cNvSpPr/>
          <p:nvPr/>
        </p:nvSpPr>
        <p:spPr>
          <a:xfrm rot="17989813">
            <a:off x="28755265" y="1304173"/>
            <a:ext cx="273368" cy="382527"/>
          </a:xfrm>
          <a:prstGeom prst="strip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56000"/>
                </a:srgbClr>
              </a:gs>
            </a:gsLst>
            <a:lin ang="10500000" scaled="0"/>
            <a:tileRect/>
          </a:gradFill>
          <a:ln w="12700" cap="rnd" cmpd="sng">
            <a:noFill/>
            <a:prstDash val="solid"/>
            <a:miter lim="800000"/>
          </a:ln>
          <a:effectLst>
            <a:outerShdw blurRad="400050" dir="18900000" sx="80000" sy="80000" rotWithShape="0">
              <a:srgbClr val="000000">
                <a:alpha val="47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8" name="Picture 10257" descr="VISA 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33" y="4301604"/>
            <a:ext cx="459102" cy="25338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87831" y="1886555"/>
            <a:ext cx="2755392" cy="2775886"/>
            <a:chOff x="5943147" y="2023328"/>
            <a:chExt cx="2755392" cy="2775886"/>
          </a:xfrm>
        </p:grpSpPr>
        <p:pic>
          <p:nvPicPr>
            <p:cNvPr id="14" name="Picture 13" descr="processor2-0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85"/>
            <a:stretch/>
          </p:blipFill>
          <p:spPr>
            <a:xfrm>
              <a:off x="5943147" y="2498627"/>
              <a:ext cx="2755392" cy="2300587"/>
            </a:xfrm>
            <a:prstGeom prst="rect">
              <a:avLst/>
            </a:prstGeom>
            <a:effectLst>
              <a:outerShdw blurRad="263525" dist="304800" dir="2880000" algn="l" rotWithShape="0">
                <a:prstClr val="black">
                  <a:alpha val="16000"/>
                </a:prstClr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987022" y="2023328"/>
              <a:ext cx="41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4638" y="3078746"/>
              <a:ext cx="1330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  <a:t>Card</a:t>
              </a:r>
              <a:b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</a:br>
              <a: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  <a:t>Processor</a:t>
              </a:r>
              <a:endParaRPr lang="en-US" sz="1200" dirty="0">
                <a:solidFill>
                  <a:srgbClr val="47B0C8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10259" name="Picture 10258" descr="MasterCard b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34" y="3954525"/>
            <a:ext cx="430412" cy="2551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12827" y="1801164"/>
            <a:ext cx="3069095" cy="4036130"/>
            <a:chOff x="670907" y="1801164"/>
            <a:chExt cx="3069095" cy="4036130"/>
          </a:xfrm>
        </p:grpSpPr>
        <p:grpSp>
          <p:nvGrpSpPr>
            <p:cNvPr id="24" name="Group 23"/>
            <p:cNvGrpSpPr/>
            <p:nvPr/>
          </p:nvGrpSpPr>
          <p:grpSpPr>
            <a:xfrm>
              <a:off x="670907" y="1801164"/>
              <a:ext cx="3069095" cy="4036130"/>
              <a:chOff x="2938469" y="2289048"/>
              <a:chExt cx="1908743" cy="2510165"/>
            </a:xfrm>
          </p:grpSpPr>
          <p:pic>
            <p:nvPicPr>
              <p:cNvPr id="9" name="Picture 8" descr="bank2-03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186" b="24376"/>
              <a:stretch/>
            </p:blipFill>
            <p:spPr>
              <a:xfrm>
                <a:off x="2938469" y="2289048"/>
                <a:ext cx="1908743" cy="2510165"/>
              </a:xfrm>
              <a:prstGeom prst="rect">
                <a:avLst/>
              </a:prstGeom>
              <a:effectLst>
                <a:outerShdw blurRad="263525" dist="304800" dir="2880000" algn="l" rotWithShape="0">
                  <a:prstClr val="black">
                    <a:alpha val="16000"/>
                  </a:prst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21229" y="3090138"/>
                <a:ext cx="616983" cy="19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47B0C8"/>
                    </a:solidFill>
                    <a:latin typeface="Century Gothic"/>
                    <a:cs typeface="Century Gothic"/>
                  </a:rPr>
                  <a:t>Bank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619292" y="3455020"/>
              <a:ext cx="1972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The bank controls the card program 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a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nd rates.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Gotham Light"/>
                <a:cs typeface="Gotham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71704" y="1886555"/>
            <a:ext cx="1972236" cy="2775886"/>
            <a:chOff x="5196728" y="2062406"/>
            <a:chExt cx="1972236" cy="2775886"/>
          </a:xfrm>
        </p:grpSpPr>
        <p:grpSp>
          <p:nvGrpSpPr>
            <p:cNvPr id="25" name="Group 24"/>
            <p:cNvGrpSpPr/>
            <p:nvPr/>
          </p:nvGrpSpPr>
          <p:grpSpPr>
            <a:xfrm>
              <a:off x="5354143" y="2062406"/>
              <a:ext cx="1633840" cy="2775886"/>
              <a:chOff x="4847212" y="2023328"/>
              <a:chExt cx="1633840" cy="2775886"/>
            </a:xfrm>
          </p:grpSpPr>
          <p:pic>
            <p:nvPicPr>
              <p:cNvPr id="12" name="Picture 11" descr="issuer3-04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72" b="17817"/>
              <a:stretch/>
            </p:blipFill>
            <p:spPr>
              <a:xfrm>
                <a:off x="4931861" y="2289047"/>
                <a:ext cx="1426464" cy="2510167"/>
              </a:xfrm>
              <a:prstGeom prst="rect">
                <a:avLst/>
              </a:prstGeom>
              <a:effectLst>
                <a:outerShdw blurRad="263525" dist="304800" dir="2880000" algn="l" rotWithShape="0">
                  <a:prstClr val="black">
                    <a:alpha val="16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47212" y="3112818"/>
                <a:ext cx="16338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dirty="0" smtClean="0">
                    <a:solidFill>
                      <a:srgbClr val="47B0C8"/>
                    </a:solidFill>
                    <a:latin typeface="Century Gothic"/>
                    <a:cs typeface="Century Gothic"/>
                  </a:rPr>
                  <a:t>Card Issuer</a:t>
                </a:r>
                <a:endParaRPr lang="en-US" sz="1200" dirty="0">
                  <a:solidFill>
                    <a:srgbClr val="47B0C8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469938" y="2023328"/>
                <a:ext cx="419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  <a:endParaRPr lang="en-US" sz="20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196728" y="3378080"/>
              <a:ext cx="1972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Provides consumer </a:t>
              </a:r>
            </a:p>
            <a:p>
              <a:pPr algn="ctr"/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protection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Gotham Light"/>
                <a:cs typeface="Gotham Light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5569388" y="3108906"/>
            <a:ext cx="508469" cy="0"/>
          </a:xfrm>
          <a:prstGeom prst="line">
            <a:avLst/>
          </a:prstGeom>
          <a:ln w="38100" cap="flat">
            <a:solidFill>
              <a:srgbClr val="7F7F7F"/>
            </a:solidFill>
            <a:prstDash val="sysDash"/>
            <a:bevel/>
            <a:headEnd type="none" w="sm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87831" y="3121932"/>
            <a:ext cx="817645" cy="0"/>
          </a:xfrm>
          <a:prstGeom prst="line">
            <a:avLst/>
          </a:prstGeom>
          <a:ln w="38100" cap="flat">
            <a:solidFill>
              <a:srgbClr val="7F7F7F"/>
            </a:solidFill>
            <a:prstDash val="sysDash"/>
            <a:bevel/>
            <a:headEnd type="oval" w="sm" len="sm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5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4350"/>
            <a:ext cx="754984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dirty="0" smtClean="0">
                <a:ea typeface="+mj-ea"/>
                <a:cs typeface="+mj-cs"/>
              </a:rPr>
              <a:t>Since we are </a:t>
            </a:r>
            <a:r>
              <a:rPr sz="3200" dirty="0">
                <a:solidFill>
                  <a:srgbClr val="50BDD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Gotham Book"/>
              </a:rPr>
              <a:t>both</a:t>
            </a:r>
            <a:r>
              <a:rPr sz="3200" dirty="0" smtClean="0">
                <a:ea typeface="+mj-ea"/>
                <a:cs typeface="+mj-cs"/>
              </a:rPr>
              <a:t> a </a:t>
            </a:r>
            <a:r>
              <a:rPr sz="3200" dirty="0">
                <a:ea typeface="+mj-ea"/>
                <a:cs typeface="+mj-cs"/>
              </a:rPr>
              <a:t>card </a:t>
            </a:r>
            <a:r>
              <a:rPr lang="en-US" sz="3200" dirty="0" smtClean="0">
                <a:ea typeface="+mj-ea"/>
                <a:cs typeface="+mj-cs"/>
              </a:rPr>
              <a:t>program creation</a:t>
            </a:r>
            <a:r>
              <a:rPr sz="3200" dirty="0" smtClean="0">
                <a:ea typeface="+mj-ea"/>
                <a:cs typeface="+mj-cs"/>
              </a:rPr>
              <a:t> </a:t>
            </a:r>
            <a:r>
              <a:rPr sz="3200" dirty="0">
                <a:ea typeface="+mj-ea"/>
                <a:cs typeface="+mj-cs"/>
              </a:rPr>
              <a:t>and </a:t>
            </a:r>
            <a:r>
              <a:rPr lang="en-US" sz="3200" dirty="0" smtClean="0">
                <a:ea typeface="+mj-ea"/>
                <a:cs typeface="+mj-cs"/>
              </a:rPr>
              <a:t>card </a:t>
            </a:r>
            <a:r>
              <a:rPr sz="3200" dirty="0" smtClean="0">
                <a:ea typeface="+mj-ea"/>
                <a:cs typeface="+mj-cs"/>
              </a:rPr>
              <a:t>processing company, </a:t>
            </a:r>
            <a:r>
              <a:rPr lang="en-US" sz="3200" dirty="0" smtClean="0">
                <a:ea typeface="+mj-ea"/>
                <a:cs typeface="+mj-cs"/>
              </a:rPr>
              <a:t>we can allow you to benefit from the income stream.</a:t>
            </a:r>
            <a:endParaRPr sz="3200" dirty="0">
              <a:ea typeface="+mj-ea"/>
              <a:cs typeface="+mj-cs"/>
            </a:endParaRP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5490A3-28AB-F743-B559-5285BEC86A25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2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7"/>
          <a:stretch/>
        </p:blipFill>
        <p:spPr>
          <a:xfrm>
            <a:off x="-18492" y="809086"/>
            <a:ext cx="9172630" cy="5314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EndlessOne alternative</a:t>
            </a:r>
            <a:endParaRPr dirty="0">
              <a:ea typeface="+mj-ea"/>
              <a:cs typeface="+mj-cs"/>
            </a:endParaRP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9CEA82-5D59-044A-A254-99F8A45B03B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3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1" name="Striped Right Arrow 30"/>
          <p:cNvSpPr/>
          <p:nvPr/>
        </p:nvSpPr>
        <p:spPr>
          <a:xfrm rot="17989813">
            <a:off x="28755265" y="1304173"/>
            <a:ext cx="273368" cy="382527"/>
          </a:xfrm>
          <a:prstGeom prst="strip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56000"/>
                </a:srgbClr>
              </a:gs>
            </a:gsLst>
            <a:lin ang="10500000" scaled="0"/>
            <a:tileRect/>
          </a:gradFill>
          <a:ln w="12700" cap="rnd" cmpd="sng">
            <a:noFill/>
            <a:prstDash val="solid"/>
            <a:miter lim="800000"/>
          </a:ln>
          <a:effectLst>
            <a:outerShdw blurRad="400050" dir="18900000" sx="80000" sy="80000" rotWithShape="0">
              <a:srgbClr val="000000">
                <a:alpha val="47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2510" y="1614873"/>
            <a:ext cx="2652081" cy="3158265"/>
            <a:chOff x="494807" y="1771764"/>
            <a:chExt cx="2652081" cy="3158265"/>
          </a:xfrm>
        </p:grpSpPr>
        <p:pic>
          <p:nvPicPr>
            <p:cNvPr id="8" name="Picture 7" descr="company3-0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718" b="28143"/>
            <a:stretch/>
          </p:blipFill>
          <p:spPr>
            <a:xfrm>
              <a:off x="494807" y="1771764"/>
              <a:ext cx="2652081" cy="3158265"/>
            </a:xfrm>
            <a:prstGeom prst="rect">
              <a:avLst/>
            </a:prstGeom>
            <a:effectLst>
              <a:outerShdw blurRad="263525" dist="304800" dir="2880000" algn="l" rotWithShape="0">
                <a:prstClr val="black">
                  <a:alpha val="16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212224" y="3217205"/>
              <a:ext cx="1633840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3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  <a:t>You</a:t>
              </a:r>
              <a:endParaRPr lang="en-US" sz="1300" dirty="0">
                <a:solidFill>
                  <a:srgbClr val="47B0C8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0256" name="TextBox 10255"/>
          <p:cNvSpPr txBox="1"/>
          <p:nvPr/>
        </p:nvSpPr>
        <p:spPr>
          <a:xfrm>
            <a:off x="1164897" y="3336321"/>
            <a:ext cx="163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You have more control over the program and revenue streams.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801497" y="3020267"/>
            <a:ext cx="676744" cy="14044"/>
          </a:xfrm>
          <a:prstGeom prst="line">
            <a:avLst/>
          </a:prstGeom>
          <a:ln w="38100" cap="flat">
            <a:solidFill>
              <a:schemeClr val="bg1">
                <a:lumMod val="50000"/>
              </a:schemeClr>
            </a:solidFill>
            <a:prstDash val="sysDash"/>
            <a:bevel/>
            <a:headEnd type="oval" w="sm" len="sm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33617" y="3821693"/>
            <a:ext cx="1691730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EndlessOne works with you to create the program and processes the transaction.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68242" y="1800308"/>
            <a:ext cx="1437423" cy="1927233"/>
            <a:chOff x="3468242" y="1972141"/>
            <a:chExt cx="1437423" cy="1927233"/>
          </a:xfrm>
        </p:grpSpPr>
        <p:sp>
          <p:nvSpPr>
            <p:cNvPr id="37" name="TextBox 36"/>
            <p:cNvSpPr txBox="1"/>
            <p:nvPr/>
          </p:nvSpPr>
          <p:spPr>
            <a:xfrm>
              <a:off x="3950002" y="1972141"/>
              <a:ext cx="41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242" y="2454940"/>
              <a:ext cx="1437423" cy="1444434"/>
            </a:xfrm>
            <a:prstGeom prst="rect">
              <a:avLst/>
            </a:prstGeom>
            <a:effectLst>
              <a:outerShdw blurRad="193675" dist="190500" dir="2880000" sx="104000" sy="104000" algn="l" rotWithShape="0">
                <a:prstClr val="black">
                  <a:alpha val="18000"/>
                </a:prstClr>
              </a:outerShdw>
            </a:effectLst>
          </p:spPr>
        </p:pic>
      </p:grpSp>
      <p:pic>
        <p:nvPicPr>
          <p:cNvPr id="27" name="Picture 26" descr="VISA b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47" y="4201261"/>
            <a:ext cx="459101" cy="253382"/>
          </a:xfrm>
          <a:prstGeom prst="rect">
            <a:avLst/>
          </a:prstGeom>
        </p:spPr>
      </p:pic>
      <p:pic>
        <p:nvPicPr>
          <p:cNvPr id="29" name="Picture 28" descr="MasterCard b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47" y="3861653"/>
            <a:ext cx="430412" cy="25518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87992" y="1804431"/>
            <a:ext cx="1633841" cy="2775886"/>
            <a:chOff x="4847212" y="2023328"/>
            <a:chExt cx="1633840" cy="2775886"/>
          </a:xfrm>
        </p:grpSpPr>
        <p:pic>
          <p:nvPicPr>
            <p:cNvPr id="34" name="Picture 33" descr="issuer3-04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72" b="17817"/>
            <a:stretch/>
          </p:blipFill>
          <p:spPr>
            <a:xfrm>
              <a:off x="4931861" y="2289047"/>
              <a:ext cx="1426464" cy="2510167"/>
            </a:xfrm>
            <a:prstGeom prst="rect">
              <a:avLst/>
            </a:prstGeom>
            <a:effectLst>
              <a:outerShdw blurRad="263525" dist="304800" dir="2880000" algn="l" rotWithShape="0">
                <a:prstClr val="black">
                  <a:alpha val="16000"/>
                </a:prst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847212" y="3114678"/>
              <a:ext cx="1633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  <a:t>Card</a:t>
              </a:r>
              <a:b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</a:br>
              <a:r>
                <a:rPr lang="en-US" sz="1200" dirty="0">
                  <a:solidFill>
                    <a:srgbClr val="47B0C8"/>
                  </a:solidFill>
                  <a:latin typeface="Century Gothic"/>
                  <a:cs typeface="Century Gothic"/>
                </a:rPr>
                <a:t>I</a:t>
              </a:r>
              <a:r>
                <a:rPr lang="en-US" sz="1200" dirty="0" smtClean="0">
                  <a:solidFill>
                    <a:srgbClr val="47B0C8"/>
                  </a:solidFill>
                  <a:latin typeface="Century Gothic"/>
                  <a:cs typeface="Century Gothic"/>
                </a:rPr>
                <a:t>ssuer</a:t>
              </a:r>
              <a:endParaRPr lang="en-US" sz="1200" dirty="0">
                <a:solidFill>
                  <a:srgbClr val="47B0C8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6912" y="2023328"/>
              <a:ext cx="41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endParaRPr lang="en-US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7819" y="1804431"/>
            <a:ext cx="2198526" cy="2775885"/>
            <a:chOff x="6360577" y="1961322"/>
            <a:chExt cx="2198526" cy="2775885"/>
          </a:xfrm>
        </p:grpSpPr>
        <p:grpSp>
          <p:nvGrpSpPr>
            <p:cNvPr id="4" name="Group 3"/>
            <p:cNvGrpSpPr/>
            <p:nvPr/>
          </p:nvGrpSpPr>
          <p:grpSpPr>
            <a:xfrm>
              <a:off x="6360577" y="1961322"/>
              <a:ext cx="1908743" cy="2775885"/>
              <a:chOff x="2813256" y="430258"/>
              <a:chExt cx="1908743" cy="2775885"/>
            </a:xfrm>
          </p:grpSpPr>
          <p:pic>
            <p:nvPicPr>
              <p:cNvPr id="9" name="Picture 8" descr="bank2-03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186" b="24376"/>
              <a:stretch/>
            </p:blipFill>
            <p:spPr>
              <a:xfrm>
                <a:off x="2813256" y="695978"/>
                <a:ext cx="1908743" cy="2510165"/>
              </a:xfrm>
              <a:prstGeom prst="rect">
                <a:avLst/>
              </a:prstGeom>
              <a:effectLst>
                <a:outerShdw blurRad="263525" dist="304800" dir="2880000" algn="l" rotWithShape="0">
                  <a:prstClr val="black">
                    <a:alpha val="16000"/>
                  </a:prstClr>
                </a:outerShdw>
              </a:effectLst>
            </p:spPr>
          </p:pic>
          <p:sp>
            <p:nvSpPr>
              <p:cNvPr id="10251" name="TextBox 10250"/>
              <p:cNvSpPr txBox="1"/>
              <p:nvPr/>
            </p:nvSpPr>
            <p:spPr>
              <a:xfrm>
                <a:off x="3867847" y="430258"/>
                <a:ext cx="419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  <a:endParaRPr lang="en-US" sz="20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96016" y="1497068"/>
                <a:ext cx="6169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47B0C8"/>
                    </a:solidFill>
                    <a:latin typeface="Century Gothic"/>
                    <a:cs typeface="Century Gothic"/>
                  </a:rPr>
                  <a:t>Bank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86867" y="3293664"/>
              <a:ext cx="1972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Collects &amp; distributes</a:t>
              </a:r>
              <a:b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</a:b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Gotham Light"/>
                  <a:cs typeface="Gotham Light"/>
                </a:rPr>
                <a:t> the fees.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Gotham Light"/>
                <a:cs typeface="Gotham Light"/>
              </a:endParaRPr>
            </a:p>
          </p:txBody>
        </p:sp>
      </p:grp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856402" y="5033576"/>
            <a:ext cx="56504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0090"/>
              </a:buClr>
              <a:buSzPct val="80000"/>
            </a:pPr>
            <a:r>
              <a:rPr lang="en-US" sz="1500" dirty="0" smtClean="0">
                <a:solidFill>
                  <a:srgbClr val="47B0C8"/>
                </a:solidFill>
                <a:latin typeface="Century Gothic"/>
                <a:cs typeface="Century Gothic"/>
              </a:rPr>
              <a:t>You receive between $2 to $10 per month for each card. No matter what location the card is used, you benefit.</a:t>
            </a:r>
            <a:endParaRPr lang="en-US" sz="1500" dirty="0">
              <a:solidFill>
                <a:srgbClr val="47B0C8"/>
              </a:solidFill>
              <a:latin typeface="Gotham Light"/>
              <a:cs typeface="Gotham Ligh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7839" y="3034311"/>
            <a:ext cx="553975" cy="0"/>
          </a:xfrm>
          <a:prstGeom prst="line">
            <a:avLst/>
          </a:prstGeom>
          <a:ln w="38100" cap="flat">
            <a:solidFill>
              <a:srgbClr val="7F7F7F"/>
            </a:solidFill>
            <a:prstDash val="sysDash"/>
            <a:bevel/>
            <a:headEnd type="none" w="sm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15664" y="3020267"/>
            <a:ext cx="589801" cy="0"/>
          </a:xfrm>
          <a:prstGeom prst="line">
            <a:avLst/>
          </a:prstGeom>
          <a:ln w="38100" cap="flat">
            <a:solidFill>
              <a:srgbClr val="7F7F7F"/>
            </a:solidFill>
            <a:prstDash val="sysDash"/>
            <a:bevel/>
            <a:headEnd type="none" w="sm" len="me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7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46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363152"/>
            <a:ext cx="596286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Unique service </a:t>
            </a:r>
            <a:r>
              <a:rPr lang="en-US" dirty="0" smtClean="0">
                <a:ea typeface="+mj-ea"/>
                <a:cs typeface="+mj-cs"/>
              </a:rPr>
              <a:t>offerings</a:t>
            </a:r>
            <a:endParaRPr dirty="0">
              <a:ea typeface="+mj-ea"/>
              <a:cs typeface="+mj-cs"/>
            </a:endParaRP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1C8B2-C9C0-EB4F-A46D-0D58671C88A3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4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0" y="799594"/>
            <a:ext cx="9144000" cy="527686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Key benefits</a:t>
            </a:r>
            <a:endParaRPr dirty="0">
              <a:ea typeface="+mj-ea"/>
              <a:cs typeface="+mj-cs"/>
            </a:endParaRP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B86841-2441-6140-BDBD-D221A75108D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5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7258" y="2522726"/>
            <a:ext cx="1614469" cy="255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00" dirty="0" smtClean="0">
                <a:solidFill>
                  <a:srgbClr val="47B0C8"/>
                </a:solidFill>
                <a:latin typeface="Century Gothic"/>
                <a:cs typeface="Century Gothic"/>
              </a:rPr>
              <a:t>You</a:t>
            </a:r>
            <a:endParaRPr lang="en-US" sz="1300" dirty="0">
              <a:solidFill>
                <a:srgbClr val="47B0C8"/>
              </a:solidFill>
              <a:latin typeface="Century Gothic"/>
              <a:cs typeface="Century Gothic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14979" y="4306888"/>
            <a:ext cx="2606675" cy="1044575"/>
          </a:xfrm>
          <a:prstGeom prst="snip2DiagRect">
            <a:avLst>
              <a:gd name="adj1" fmla="val 0"/>
              <a:gd name="adj2" fmla="val 24586"/>
            </a:avLst>
          </a:prstGeom>
          <a:gradFill flip="none" rotWithShape="1">
            <a:gsLst>
              <a:gs pos="99000">
                <a:schemeClr val="tx1">
                  <a:lumMod val="50000"/>
                  <a:lumOff val="50000"/>
                </a:schemeClr>
              </a:gs>
              <a:gs pos="41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42900" dist="88900" dir="3420000" sx="104000" sy="104000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47B0C8"/>
                </a:solidFill>
                <a:latin typeface="Century Gothic"/>
                <a:cs typeface="Century Gothic"/>
              </a:rPr>
              <a:t>Having your own card increases your brand awareness</a:t>
            </a:r>
          </a:p>
        </p:txBody>
      </p:sp>
      <p:sp>
        <p:nvSpPr>
          <p:cNvPr id="20" name="Snip Diagonal Corner Rectangle 19"/>
          <p:cNvSpPr/>
          <p:nvPr/>
        </p:nvSpPr>
        <p:spPr>
          <a:xfrm flipH="1">
            <a:off x="614979" y="1461054"/>
            <a:ext cx="2593975" cy="1065922"/>
          </a:xfrm>
          <a:prstGeom prst="snip2DiagRect">
            <a:avLst>
              <a:gd name="adj1" fmla="val 0"/>
              <a:gd name="adj2" fmla="val 25642"/>
            </a:avLst>
          </a:prstGeom>
          <a:gradFill flip="none" rotWithShape="1">
            <a:gsLst>
              <a:gs pos="41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46075" dist="88900" dir="3420000" sx="104000" sy="104000" algn="tl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47B0C8"/>
                </a:solidFill>
                <a:latin typeface="Century Gothic"/>
                <a:cs typeface="Century Gothic"/>
              </a:rPr>
              <a:t>You create a new revenue stream</a:t>
            </a:r>
            <a:endParaRPr lang="en-US" sz="1500" dirty="0">
              <a:solidFill>
                <a:srgbClr val="47B0C8"/>
              </a:solidFill>
              <a:latin typeface="Century Gothic"/>
              <a:cs typeface="Century Gothic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5986752" y="1461054"/>
            <a:ext cx="2505971" cy="1065922"/>
          </a:xfrm>
          <a:prstGeom prst="snip2DiagRect">
            <a:avLst>
              <a:gd name="adj1" fmla="val 0"/>
              <a:gd name="adj2" fmla="val 25642"/>
            </a:avLst>
          </a:prstGeom>
          <a:gradFill flip="none" rotWithShape="1">
            <a:gsLst>
              <a:gs pos="4000">
                <a:schemeClr val="tx1">
                  <a:lumMod val="50000"/>
                  <a:lumOff val="50000"/>
                </a:schemeClr>
              </a:gs>
              <a:gs pos="6300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42900" dist="88900" dir="3900000" sx="104000" sy="104000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47B0C8"/>
                </a:solidFill>
                <a:latin typeface="Century Gothic"/>
                <a:cs typeface="Century Gothic"/>
              </a:rPr>
              <a:t>You </a:t>
            </a:r>
            <a:r>
              <a:rPr lang="en-US" sz="1500" dirty="0" smtClean="0">
                <a:solidFill>
                  <a:srgbClr val="47B0C8"/>
                </a:solidFill>
                <a:latin typeface="Century Gothic"/>
                <a:cs typeface="Century Gothic"/>
              </a:rPr>
              <a:t>customize and control the </a:t>
            </a:r>
            <a:r>
              <a:rPr lang="en-US" sz="1500" dirty="0">
                <a:solidFill>
                  <a:srgbClr val="47B0C8"/>
                </a:solidFill>
                <a:latin typeface="Century Gothic"/>
                <a:cs typeface="Century Gothic"/>
              </a:rPr>
              <a:t>benefits for your customers </a:t>
            </a:r>
          </a:p>
        </p:txBody>
      </p:sp>
      <p:sp>
        <p:nvSpPr>
          <p:cNvPr id="19" name="Snip Diagonal Corner Rectangle 18"/>
          <p:cNvSpPr/>
          <p:nvPr/>
        </p:nvSpPr>
        <p:spPr>
          <a:xfrm>
            <a:off x="5986753" y="4215190"/>
            <a:ext cx="2520950" cy="1242378"/>
          </a:xfrm>
          <a:prstGeom prst="snip2DiagRect">
            <a:avLst>
              <a:gd name="adj1" fmla="val 25869"/>
              <a:gd name="adj2" fmla="val 0"/>
            </a:avLst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41000">
                <a:schemeClr val="tx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42900" dist="215900" dir="3420000" sx="104000" sy="104000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7B0C8"/>
                </a:solidFill>
                <a:latin typeface="Century Gothic"/>
                <a:cs typeface="Century Gothic"/>
              </a:rPr>
              <a:t>Reduce </a:t>
            </a:r>
            <a:r>
              <a:rPr lang="en-US" sz="1400" dirty="0">
                <a:solidFill>
                  <a:srgbClr val="47B0C8"/>
                </a:solidFill>
                <a:latin typeface="Century Gothic"/>
                <a:cs typeface="Century Gothic"/>
              </a:rPr>
              <a:t>your payroll </a:t>
            </a:r>
            <a:r>
              <a:rPr lang="en-US" sz="1400" dirty="0" smtClean="0">
                <a:solidFill>
                  <a:srgbClr val="47B0C8"/>
                </a:solidFill>
                <a:latin typeface="Century Gothic"/>
                <a:cs typeface="Century Gothic"/>
              </a:rPr>
              <a:t>costs…and employees  do not need a bank  account to benefit</a:t>
            </a:r>
            <a:endParaRPr lang="en-US" sz="1400" dirty="0">
              <a:solidFill>
                <a:srgbClr val="47B0C8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vectorstock_1139671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688">
            <a:off x="3398228" y="2245600"/>
            <a:ext cx="2391730" cy="2030657"/>
          </a:xfrm>
          <a:prstGeom prst="rect">
            <a:avLst/>
          </a:prstGeom>
          <a:effectLst>
            <a:outerShdw blurRad="330200" dist="215900" dir="3480000" sx="104000" sy="104000" algn="r" rotWithShape="0">
              <a:prstClr val="black">
                <a:alpha val="27000"/>
              </a:prst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 flipH="1" flipV="1">
            <a:off x="3067539" y="2396719"/>
            <a:ext cx="644769" cy="599178"/>
          </a:xfrm>
          <a:prstGeom prst="line">
            <a:avLst/>
          </a:prstGeom>
          <a:ln w="57150" cap="rnd">
            <a:gradFill flip="none" rotWithShape="1">
              <a:gsLst>
                <a:gs pos="5200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ysDot"/>
            <a:bevel/>
            <a:headEnd type="oval" w="sm" len="sm"/>
            <a:tailEnd type="none"/>
          </a:ln>
          <a:effectLst>
            <a:outerShdw blurRad="342900" dist="215900" dir="14100000" sx="104000" sy="104000" algn="tl" rotWithShape="0">
              <a:srgbClr val="000000">
                <a:alpha val="2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19641" y="3947583"/>
            <a:ext cx="592668" cy="494976"/>
          </a:xfrm>
          <a:prstGeom prst="line">
            <a:avLst/>
          </a:prstGeom>
          <a:ln w="57150" cap="rnd">
            <a:gradFill flip="none" rotWithShape="1">
              <a:gsLst>
                <a:gs pos="5200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ysDot"/>
            <a:bevel/>
            <a:headEnd type="oval" w="sm" len="sm"/>
            <a:tailEnd type="none"/>
          </a:ln>
          <a:effectLst>
            <a:outerShdw blurRad="342900" dist="215900" dir="3360000" sx="104000" sy="104000" rotWithShape="0">
              <a:srgbClr val="000000">
                <a:alpha val="2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464256" y="2396719"/>
            <a:ext cx="657795" cy="599178"/>
          </a:xfrm>
          <a:prstGeom prst="line">
            <a:avLst/>
          </a:prstGeom>
          <a:ln w="57150" cap="rnd">
            <a:gradFill flip="none" rotWithShape="1">
              <a:gsLst>
                <a:gs pos="5200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ysDot"/>
            <a:bevel/>
            <a:headEnd type="oval" w="sm" len="sm"/>
            <a:tailEnd type="none" w="sm" len="sm"/>
          </a:ln>
          <a:effectLst>
            <a:outerShdw blurRad="342900" dist="215900" dir="840000" sx="104000" sy="104000" rotWithShape="0">
              <a:srgbClr val="000000">
                <a:alpha val="2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creditcard name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98" y="2986125"/>
            <a:ext cx="1455825" cy="204326"/>
          </a:xfrm>
          <a:prstGeom prst="rect">
            <a:avLst/>
          </a:prstGeom>
        </p:spPr>
      </p:pic>
      <p:pic>
        <p:nvPicPr>
          <p:cNvPr id="3" name="Picture 2" descr="Icon company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72" y="1848881"/>
            <a:ext cx="462740" cy="634125"/>
          </a:xfrm>
          <a:prstGeom prst="rect">
            <a:avLst/>
          </a:prstGeom>
          <a:effectLst>
            <a:outerShdw blurRad="342900" dist="215900" dir="3420000" sx="104000" sy="104000" algn="tl" rotWithShape="0">
              <a:srgbClr val="000000">
                <a:alpha val="27000"/>
              </a:srgbClr>
            </a:outerShdw>
          </a:effectLst>
        </p:spPr>
      </p:pic>
      <p:cxnSp>
        <p:nvCxnSpPr>
          <p:cNvPr id="28" name="Straight Connector 27"/>
          <p:cNvCxnSpPr/>
          <p:nvPr/>
        </p:nvCxnSpPr>
        <p:spPr>
          <a:xfrm>
            <a:off x="5464256" y="3947583"/>
            <a:ext cx="614811" cy="443795"/>
          </a:xfrm>
          <a:prstGeom prst="line">
            <a:avLst/>
          </a:prstGeom>
          <a:ln w="57150" cap="rnd">
            <a:gradFill flip="none" rotWithShape="1">
              <a:gsLst>
                <a:gs pos="55000">
                  <a:schemeClr val="accent6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ysDot"/>
            <a:bevel/>
            <a:headEnd type="oval" w="sm" len="sm"/>
            <a:tailEnd type="none" w="sm" len="sm"/>
          </a:ln>
          <a:effectLst>
            <a:outerShdw blurRad="342900" dist="215900" dir="840000" sx="104000" sy="104000" rotWithShape="0">
              <a:srgbClr val="000000">
                <a:alpha val="2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9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0" y="812547"/>
            <a:ext cx="9143999" cy="5223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Security</a:t>
            </a:r>
            <a:endParaRPr dirty="0">
              <a:ea typeface="+mj-ea"/>
              <a:cs typeface="+mj-cs"/>
            </a:endParaRP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B86841-2441-6140-BDBD-D221A75108D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3664236" y="2237467"/>
            <a:ext cx="5206226" cy="16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293671"/>
              </a:buClr>
              <a:buFont typeface="Wingdings" charset="2"/>
              <a:buChar char="ü"/>
              <a:defRPr/>
            </a:pPr>
            <a:r>
              <a:rPr lang="en-US" sz="22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Visa and MasterCard protect </a:t>
            </a:r>
            <a:br>
              <a:rPr lang="en-US" sz="22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</a:br>
            <a:r>
              <a:rPr lang="en-US" sz="22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the money in your account</a:t>
            </a:r>
            <a:br>
              <a:rPr lang="en-US" sz="22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</a:br>
            <a:endParaRPr lang="en-US" sz="2200" i="1" dirty="0" smtClean="0">
              <a:solidFill>
                <a:srgbClr val="47B0C8"/>
              </a:solidFill>
              <a:latin typeface="Century Gothic"/>
              <a:ea typeface="+mn-ea"/>
              <a:cs typeface="Century Gothic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ü"/>
              <a:defRPr/>
            </a:pPr>
            <a:r>
              <a:rPr lang="en-US" sz="22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Our proprietary software suite is integrated into the card program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52294" y="1207051"/>
            <a:ext cx="3553105" cy="3600479"/>
            <a:chOff x="-52294" y="1207051"/>
            <a:chExt cx="3553105" cy="3600479"/>
          </a:xfrm>
          <a:effectLst>
            <a:reflection stA="50000" endPos="14000" dist="25400" dir="5400000" sy="-100000" algn="bl" rotWithShape="0"/>
          </a:effectLst>
        </p:grpSpPr>
        <p:pic>
          <p:nvPicPr>
            <p:cNvPr id="3" name="Picture 2" descr="Shield-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294" y="1207051"/>
              <a:ext cx="3553105" cy="360047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15000" endA="300" endPos="25000" dist="25400" dir="5400000" sy="-100000" algn="bl" rotWithShape="0"/>
            </a:effectLst>
          </p:spPr>
        </p:pic>
        <p:pic>
          <p:nvPicPr>
            <p:cNvPr id="4" name="Picture 3" descr="VISA white onl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13" y="2335243"/>
              <a:ext cx="814708" cy="449648"/>
            </a:xfrm>
            <a:prstGeom prst="rect">
              <a:avLst/>
            </a:prstGeom>
          </p:spPr>
        </p:pic>
        <p:pic>
          <p:nvPicPr>
            <p:cNvPr id="7" name="Picture 6" descr="MasterCar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518" y="3713630"/>
              <a:ext cx="676841" cy="405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81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0" y="800451"/>
            <a:ext cx="9143999" cy="5223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e-wallet system</a:t>
            </a:r>
            <a:endParaRPr dirty="0">
              <a:ea typeface="+mj-ea"/>
              <a:cs typeface="+mj-cs"/>
            </a:endParaRP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7B5DEC-4EAD-0147-B60A-6F47A483E859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7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08910" y="1576993"/>
            <a:ext cx="5045168" cy="456723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i="1" dirty="0" smtClean="0">
                <a:solidFill>
                  <a:srgbClr val="47B0C8"/>
                </a:solidFill>
                <a:ea typeface="+mn-ea"/>
                <a:cs typeface="Century Gothic"/>
              </a:rPr>
              <a:t>Our e-wallet system offers cloud and phone-based access to your account:</a:t>
            </a:r>
            <a:r>
              <a:rPr lang="en-US" sz="2000" dirty="0" smtClean="0">
                <a:solidFill>
                  <a:srgbClr val="47B0C8"/>
                </a:solidFill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rgbClr val="47B0C8"/>
                </a:solidFill>
                <a:ea typeface="+mn-ea"/>
                <a:cs typeface="+mn-cs"/>
              </a:rPr>
            </a:br>
            <a:endParaRPr lang="en-US" sz="2000" dirty="0" smtClean="0">
              <a:solidFill>
                <a:srgbClr val="47B0C8"/>
              </a:solidFill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Clr>
                <a:schemeClr val="tx2"/>
              </a:buClr>
              <a:buSzPct val="80000"/>
              <a:buFont typeface="Wingdings" charset="2"/>
              <a:buChar char="ü"/>
              <a:defRPr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Routing/checking number access and transfers	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SzPct val="80000"/>
              <a:buFont typeface="Wingdings" charset="2"/>
              <a:buChar char="ü"/>
              <a:defRPr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Automatic payment options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SzPct val="80000"/>
              <a:buFont typeface="Wingdings" charset="2"/>
              <a:buChar char="ü"/>
              <a:defRPr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Simple  integration with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PayPal,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/>
            </a:r>
            <a:b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</a:b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MoneyGram, and Western Union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SzPct val="80000"/>
              <a:buFont typeface="Wingdings" charset="2"/>
              <a:buChar char="ü"/>
              <a:defRPr/>
            </a:pP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International remittance</a:t>
            </a:r>
          </a:p>
          <a:p>
            <a:pPr lvl="1" fontAlgn="auto">
              <a:spcAft>
                <a:spcPts val="0"/>
              </a:spcAft>
              <a:buSzPct val="80000"/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HR support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SzPct val="80000"/>
              <a:buFont typeface="Wingdings" charset="2"/>
              <a:buChar char="ü"/>
              <a:defRPr/>
            </a:pPr>
            <a:endParaRPr lang="en-US" sz="1800" i="1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1238" y="738188"/>
            <a:ext cx="608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Calibri" charset="0"/>
              </a:rPr>
              <a:t> </a:t>
            </a:r>
            <a:endParaRPr lang="en-US" sz="2800" b="1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5" name="Picture 4" descr="vectorstock_1139671 [Converted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688">
            <a:off x="644239" y="4002696"/>
            <a:ext cx="2043419" cy="17349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1641510" y="2794000"/>
            <a:ext cx="14136" cy="1890059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  <a:prstDash val="sysDot"/>
            <a:bevel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loud with check mark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" y="1103313"/>
            <a:ext cx="3049609" cy="18359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607489" y="4626931"/>
            <a:ext cx="96313" cy="963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0" y="806499"/>
            <a:ext cx="9143999" cy="5223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</a:t>
            </a:r>
            <a:r>
              <a:rPr dirty="0" smtClean="0">
                <a:ea typeface="+mj-ea"/>
                <a:cs typeface="+mj-cs"/>
              </a:rPr>
              <a:t>ompanion card</a:t>
            </a:r>
            <a:r>
              <a:rPr lang="en-US" dirty="0" smtClean="0">
                <a:ea typeface="+mj-ea"/>
                <a:cs typeface="+mj-cs"/>
              </a:rPr>
              <a:t> </a:t>
            </a:r>
            <a:endParaRPr dirty="0">
              <a:ea typeface="+mj-ea"/>
              <a:cs typeface="+mj-cs"/>
            </a:endParaRP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C55CF8-84D4-C24B-AA8A-FFAAFAB1F80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8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3713069" y="1296988"/>
            <a:ext cx="4746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93671"/>
              </a:buClr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eaLnBrk="1" hangingPunct="1">
              <a:spcBef>
                <a:spcPct val="20000"/>
              </a:spcBef>
              <a:buClr>
                <a:srgbClr val="293671"/>
              </a:buClr>
              <a:defRPr/>
            </a:pPr>
            <a:r>
              <a:rPr lang="en-US" sz="20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We offer a ‘companion </a:t>
            </a:r>
            <a:r>
              <a:rPr lang="en-US" sz="2000" i="1" dirty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c</a:t>
            </a:r>
            <a:r>
              <a:rPr lang="en-US" sz="20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ard program,’ so that your customers can give their family and love ones </a:t>
            </a:r>
            <a:br>
              <a:rPr lang="en-US" sz="20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</a:br>
            <a:r>
              <a:rPr lang="en-US" sz="2000" i="1" dirty="0" smtClean="0">
                <a:solidFill>
                  <a:srgbClr val="47B0C8"/>
                </a:solidFill>
                <a:latin typeface="Century Gothic"/>
                <a:ea typeface="+mn-ea"/>
                <a:cs typeface="Century Gothic"/>
              </a:rPr>
              <a:t>an additional linked card. </a:t>
            </a:r>
          </a:p>
          <a:p>
            <a:pPr eaLnBrk="1" hangingPunct="1">
              <a:spcBef>
                <a:spcPct val="20000"/>
              </a:spcBef>
              <a:buClr>
                <a:srgbClr val="293671"/>
              </a:buClr>
              <a:defRPr/>
            </a:pP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eaLnBrk="1" hangingPunct="1">
              <a:spcBef>
                <a:spcPct val="20000"/>
              </a:spcBef>
              <a:buClr>
                <a:srgbClr val="293671"/>
              </a:buClr>
              <a:defRPr/>
            </a:pP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With the companion card you can send money to your family overseas instantly.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434" y="1689482"/>
            <a:ext cx="3371085" cy="3371085"/>
            <a:chOff x="81434" y="1689482"/>
            <a:chExt cx="3371085" cy="3371085"/>
          </a:xfrm>
        </p:grpSpPr>
        <p:pic>
          <p:nvPicPr>
            <p:cNvPr id="4" name="Picture 3" descr="3 cards together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4" y="1689482"/>
              <a:ext cx="3371085" cy="337108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291630" y="4651754"/>
              <a:ext cx="2711920" cy="45719"/>
            </a:xfrm>
            <a:prstGeom prst="ellipse">
              <a:avLst/>
            </a:prstGeom>
            <a:gradFill flip="none" rotWithShape="1">
              <a:gsLst>
                <a:gs pos="70000">
                  <a:schemeClr val="bg1">
                    <a:lumMod val="95000"/>
                    <a:alpha val="14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glow rad="12700">
                <a:schemeClr val="bg1">
                  <a:alpha val="44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-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531" r="42791" b="-474"/>
          <a:stretch/>
        </p:blipFill>
        <p:spPr>
          <a:xfrm>
            <a:off x="0" y="806499"/>
            <a:ext cx="9143999" cy="52236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648" y="-154534"/>
            <a:ext cx="899335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How to get started</a:t>
            </a:r>
            <a:endParaRPr>
              <a:ea typeface="+mj-ea"/>
              <a:cs typeface="+mj-cs"/>
            </a:endParaRP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7DC6A-B587-8240-88AE-326F7A8152D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9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392363" y="1138238"/>
            <a:ext cx="608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Calibri" charset="0"/>
              </a:rPr>
              <a:t> </a:t>
            </a:r>
            <a:endParaRPr lang="en-US" sz="2800" b="1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756" y="1150638"/>
            <a:ext cx="82994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Endless One makes starting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easy - Each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individual card program is tailored to your individual business needs.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Our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goal is to give all our customers options based 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:</a:t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971550" lvl="1" indent="-51435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Number of end-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users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971550" lvl="1" indent="-51435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services they want to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provide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971550" lvl="1" indent="-51435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amount of revenue they want to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generate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§"/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It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takes about 2 months to roll out a new card program.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§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ea"/>
              <a:cs typeface="Century Gothic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293671"/>
              </a:buClr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EndlessOne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assists with MasterCard, the sponsor bank, fee negotiations, software implementation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training,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and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launch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rPr>
              <a:t>of this exciting product.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er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ap="rnd">
          <a:gradFill flip="none" rotWithShape="1">
            <a:gsLst>
              <a:gs pos="5200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prstDash val="sysDot"/>
          <a:bevel/>
          <a:headEnd type="oval" w="sm" len="sm"/>
          <a:tailEnd type="none" w="sm" len="sm"/>
        </a:ln>
        <a:effectLst>
          <a:outerShdw blurRad="342900" dist="215900" dir="840000" sx="104000" sy="104000" rotWithShape="0">
            <a:srgbClr val="000000">
              <a:alpha val="27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dist" eaLnBrk="1" hangingPunct="1">
          <a:defRPr sz="4400" dirty="0" err="1" smtClean="0">
            <a:solidFill>
              <a:srgbClr val="50BDD3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12692</TotalTime>
  <Words>243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Custom Design</vt:lpstr>
      <vt:lpstr>Customer page 1</vt:lpstr>
      <vt:lpstr>Traditional card system</vt:lpstr>
      <vt:lpstr>Since we are both a card program creation and card processing company, we can allow you to benefit from the income stream.</vt:lpstr>
      <vt:lpstr>EndlessOne alternative</vt:lpstr>
      <vt:lpstr>Unique service offerings</vt:lpstr>
      <vt:lpstr>Key benefits</vt:lpstr>
      <vt:lpstr>Security</vt:lpstr>
      <vt:lpstr>e-wallet system</vt:lpstr>
      <vt:lpstr>Companion card </vt:lpstr>
      <vt:lpstr>How to get started</vt:lpstr>
    </vt:vector>
  </TitlesOfParts>
  <Company>Qi socialmedia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Anna  Zawadzka</dc:creator>
  <cp:lastModifiedBy>Nichola Americanos</cp:lastModifiedBy>
  <cp:revision>424</cp:revision>
  <cp:lastPrinted>2014-08-20T22:24:17Z</cp:lastPrinted>
  <dcterms:created xsi:type="dcterms:W3CDTF">2014-05-03T21:50:54Z</dcterms:created>
  <dcterms:modified xsi:type="dcterms:W3CDTF">2018-06-11T22:05:54Z</dcterms:modified>
</cp:coreProperties>
</file>