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10"/>
  </p:notesMasterIdLst>
  <p:sldIdLst>
    <p:sldId id="357" r:id="rId2"/>
    <p:sldId id="358" r:id="rId3"/>
    <p:sldId id="359" r:id="rId4"/>
    <p:sldId id="355" r:id="rId5"/>
    <p:sldId id="361" r:id="rId6"/>
    <p:sldId id="388" r:id="rId7"/>
    <p:sldId id="389" r:id="rId8"/>
    <p:sldId id="3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688">
          <p15:clr>
            <a:srgbClr val="A4A3A4"/>
          </p15:clr>
        </p15:guide>
        <p15:guide id="4" orient="horz" pos="576">
          <p15:clr>
            <a:srgbClr val="A4A3A4"/>
          </p15:clr>
        </p15:guide>
        <p15:guide id="5" orient="horz" pos="2928">
          <p15:clr>
            <a:srgbClr val="A4A3A4"/>
          </p15:clr>
        </p15:guide>
        <p15:guide id="6" orient="horz" pos="2352">
          <p15:clr>
            <a:srgbClr val="A4A3A4"/>
          </p15:clr>
        </p15:guide>
        <p15:guide id="7" orient="horz" pos="1920">
          <p15:clr>
            <a:srgbClr val="A4A3A4"/>
          </p15:clr>
        </p15:guide>
        <p15:guide id="8" pos="240">
          <p15:clr>
            <a:srgbClr val="A4A3A4"/>
          </p15:clr>
        </p15:guide>
        <p15:guide id="9" pos="1488">
          <p15:clr>
            <a:srgbClr val="A4A3A4"/>
          </p15:clr>
        </p15:guide>
        <p15:guide id="10" orient="horz" pos="918">
          <p15:clr>
            <a:srgbClr val="A4A3A4"/>
          </p15:clr>
        </p15:guide>
        <p15:guide id="11" orient="horz" pos="1440">
          <p15:clr>
            <a:srgbClr val="A4A3A4"/>
          </p15:clr>
        </p15:guide>
        <p15:guide id="12" orient="horz" pos="3120">
          <p15:clr>
            <a:srgbClr val="A4A3A4"/>
          </p15:clr>
        </p15:guide>
        <p15:guide id="13" orient="horz" pos="3168">
          <p15:clr>
            <a:srgbClr val="A4A3A4"/>
          </p15:clr>
        </p15:guide>
        <p15:guide id="14" pos="576">
          <p15:clr>
            <a:srgbClr val="A4A3A4"/>
          </p15:clr>
        </p15:guide>
        <p15:guide id="15" pos="2544">
          <p15:clr>
            <a:srgbClr val="A4A3A4"/>
          </p15:clr>
        </p15:guide>
        <p15:guide id="16" orient="horz" pos="1872">
          <p15:clr>
            <a:srgbClr val="A4A3A4"/>
          </p15:clr>
        </p15:guide>
        <p15:guide id="17" pos="864">
          <p15:clr>
            <a:srgbClr val="A4A3A4"/>
          </p15:clr>
        </p15:guide>
        <p15:guide id="18" orient="horz" pos="768">
          <p15:clr>
            <a:srgbClr val="A4A3A4"/>
          </p15:clr>
        </p15:guide>
        <p15:guide id="19" orient="horz" pos="3456">
          <p15:clr>
            <a:srgbClr val="A4A3A4"/>
          </p15:clr>
        </p15:guide>
        <p15:guide id="20" orient="horz" pos="2784">
          <p15:clr>
            <a:srgbClr val="A4A3A4"/>
          </p15:clr>
        </p15:guide>
        <p15:guide id="21" orient="horz" pos="2832">
          <p15:clr>
            <a:srgbClr val="A4A3A4"/>
          </p15:clr>
        </p15:guide>
        <p15:guide id="22" orient="horz" pos="2064">
          <p15:clr>
            <a:srgbClr val="A4A3A4"/>
          </p15:clr>
        </p15:guide>
        <p15:guide id="23" orient="horz" pos="966">
          <p15:clr>
            <a:srgbClr val="A4A3A4"/>
          </p15:clr>
        </p15:guide>
        <p15:guide id="24" orient="horz" pos="2592">
          <p15:clr>
            <a:srgbClr val="A4A3A4"/>
          </p15:clr>
        </p15:guide>
        <p15:guide id="25" orient="horz" pos="816">
          <p15:clr>
            <a:srgbClr val="A4A3A4"/>
          </p15:clr>
        </p15:guide>
        <p15:guide id="26" orient="horz" pos="3936">
          <p15:clr>
            <a:srgbClr val="A4A3A4"/>
          </p15:clr>
        </p15:guide>
        <p15:guide id="27" pos="3168">
          <p15:clr>
            <a:srgbClr val="A4A3A4"/>
          </p15:clr>
        </p15:guide>
        <p15:guide id="28" pos="2640">
          <p15:clr>
            <a:srgbClr val="A4A3A4"/>
          </p15:clr>
        </p15:guide>
        <p15:guide id="29" pos="384">
          <p15:clr>
            <a:srgbClr val="A4A3A4"/>
          </p15:clr>
        </p15:guide>
        <p15:guide id="30" pos="2928">
          <p15:clr>
            <a:srgbClr val="A4A3A4"/>
          </p15:clr>
        </p15:guide>
        <p15:guide id="31" orient="horz" pos="193">
          <p15:clr>
            <a:srgbClr val="A4A3A4"/>
          </p15:clr>
        </p15:guide>
        <p15:guide id="32" orient="horz" pos="4128">
          <p15:clr>
            <a:srgbClr val="A4A3A4"/>
          </p15:clr>
        </p15:guide>
        <p15:guide id="33" orient="horz" pos="2100">
          <p15:clr>
            <a:srgbClr val="A4A3A4"/>
          </p15:clr>
        </p15:guide>
        <p15:guide id="34" orient="horz" pos="3674">
          <p15:clr>
            <a:srgbClr val="A4A3A4"/>
          </p15:clr>
        </p15:guide>
        <p15:guide id="35" orient="horz" pos="2825">
          <p15:clr>
            <a:srgbClr val="A4A3A4"/>
          </p15:clr>
        </p15:guide>
        <p15:guide id="36" orient="horz" pos="4224">
          <p15:clr>
            <a:srgbClr val="A4A3A4"/>
          </p15:clr>
        </p15:guide>
        <p15:guide id="37" orient="horz" pos="1926">
          <p15:clr>
            <a:srgbClr val="A4A3A4"/>
          </p15:clr>
        </p15:guide>
        <p15:guide id="38" orient="horz" pos="1016">
          <p15:clr>
            <a:srgbClr val="A4A3A4"/>
          </p15:clr>
        </p15:guide>
        <p15:guide id="39" pos="336">
          <p15:clr>
            <a:srgbClr val="A4A3A4"/>
          </p15:clr>
        </p15:guide>
        <p15:guide id="40" pos="1701">
          <p15:clr>
            <a:srgbClr val="A4A3A4"/>
          </p15:clr>
        </p15:guide>
        <p15:guide id="41" pos="528">
          <p15:clr>
            <a:srgbClr val="A4A3A4"/>
          </p15:clr>
        </p15:guide>
        <p15:guide id="42" pos="3216">
          <p15:clr>
            <a:srgbClr val="A4A3A4"/>
          </p15:clr>
        </p15:guide>
        <p15:guide id="43" pos="746">
          <p15:clr>
            <a:srgbClr val="A4A3A4"/>
          </p15:clr>
        </p15:guide>
        <p15:guide id="44" orient="horz" pos="425">
          <p15:clr>
            <a:srgbClr val="A4A3A4"/>
          </p15:clr>
        </p15:guide>
        <p15:guide id="45">
          <p15:clr>
            <a:srgbClr val="A4A3A4"/>
          </p15:clr>
        </p15:guide>
        <p15:guide id="46" orient="horz" pos="3117">
          <p15:clr>
            <a:srgbClr val="A4A3A4"/>
          </p15:clr>
        </p15:guide>
        <p15:guide id="47" orient="horz" pos="3155">
          <p15:clr>
            <a:srgbClr val="A4A3A4"/>
          </p15:clr>
        </p15:guide>
        <p15:guide id="48" orient="horz" pos="4032">
          <p15:clr>
            <a:srgbClr val="A4A3A4"/>
          </p15:clr>
        </p15:guide>
        <p15:guide id="49" orient="horz" pos="2195">
          <p15:clr>
            <a:srgbClr val="A4A3A4"/>
          </p15:clr>
        </p15:guide>
        <p15:guide id="50" orient="horz" pos="2438">
          <p15:clr>
            <a:srgbClr val="A4A3A4"/>
          </p15:clr>
        </p15:guide>
        <p15:guide id="51" orient="horz" pos="1949">
          <p15:clr>
            <a:srgbClr val="A4A3A4"/>
          </p15:clr>
        </p15:guide>
        <p15:guide id="52" orient="horz" pos="2523">
          <p15:clr>
            <a:srgbClr val="A4A3A4"/>
          </p15:clr>
        </p15:guide>
        <p15:guide id="53" orient="horz" pos="2045">
          <p15:clr>
            <a:srgbClr val="A4A3A4"/>
          </p15:clr>
        </p15:guide>
        <p15:guide id="54" orient="horz" pos="10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7F15"/>
    <a:srgbClr val="3B7610"/>
    <a:srgbClr val="478112"/>
    <a:srgbClr val="4D7F14"/>
    <a:srgbClr val="588211"/>
    <a:srgbClr val="5F8F1A"/>
    <a:srgbClr val="597F16"/>
    <a:srgbClr val="8D8E91"/>
    <a:srgbClr val="8DA7B3"/>
    <a:srgbClr val="7CB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11159" autoAdjust="0"/>
    <p:restoredTop sz="95168" autoAdjust="0"/>
  </p:normalViewPr>
  <p:slideViewPr>
    <p:cSldViewPr>
      <p:cViewPr>
        <p:scale>
          <a:sx n="165" d="100"/>
          <a:sy n="165" d="100"/>
        </p:scale>
        <p:origin x="-2152" y="-792"/>
      </p:cViewPr>
      <p:guideLst>
        <p:guide orient="horz" pos="1680"/>
        <p:guide orient="horz" pos="2688"/>
        <p:guide orient="horz" pos="576"/>
        <p:guide orient="horz" pos="3600"/>
        <p:guide orient="horz" pos="2338"/>
        <p:guide orient="horz" pos="1914"/>
        <p:guide orient="horz" pos="918"/>
        <p:guide orient="horz" pos="1104"/>
        <p:guide orient="horz" pos="3648"/>
        <p:guide orient="horz" pos="1872"/>
        <p:guide orient="horz" pos="768"/>
        <p:guide orient="horz" pos="3456"/>
        <p:guide orient="horz" pos="3168"/>
        <p:guide orient="horz" pos="2064"/>
        <p:guide orient="horz" pos="966"/>
        <p:guide orient="horz" pos="2592"/>
        <p:guide orient="horz" pos="816"/>
        <p:guide orient="horz" pos="3936"/>
        <p:guide orient="horz" pos="193"/>
        <p:guide orient="horz" pos="4128"/>
        <p:guide orient="horz" pos="2100"/>
        <p:guide orient="horz" pos="3888"/>
        <p:guide orient="horz" pos="2825"/>
        <p:guide orient="horz" pos="4224"/>
        <p:guide orient="horz" pos="1920"/>
        <p:guide orient="horz" pos="1016"/>
        <p:guide orient="horz" pos="425"/>
        <p:guide orient="horz" pos="3117"/>
        <p:guide orient="horz" pos="3155"/>
        <p:guide orient="horz" pos="4032"/>
        <p:guide orient="horz" pos="2195"/>
        <p:guide orient="horz" pos="2438"/>
        <p:guide orient="horz" pos="1949"/>
        <p:guide orient="horz" pos="2523"/>
        <p:guide orient="horz" pos="2045"/>
        <p:guide orient="horz" pos="1041"/>
        <p:guide pos="2880"/>
        <p:guide pos="1488"/>
        <p:guide pos="576"/>
        <p:guide pos="2352"/>
        <p:guide pos="864"/>
        <p:guide pos="3190"/>
        <p:guide pos="2476"/>
        <p:guide pos="2922"/>
        <p:guide pos="336"/>
        <p:guide pos="1701"/>
        <p:guide pos="528"/>
        <p:guide pos="3216"/>
        <p:guide pos="746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5C05A-78A2-4CC6-A559-D9399551DA20}" type="datetimeFigureOut">
              <a:rPr lang="en-US" smtClean="0"/>
              <a:t>6/12/18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D9F36-3045-42DB-90DC-7EF8C1502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2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1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9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8633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0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6486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81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02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22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9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859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7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8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44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7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67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2A68C-B7A4-42E2-A2E9-B28090E14EC5}" type="datetimeFigureOut">
              <a:rPr lang="en-US" smtClean="0"/>
              <a:t>6/12/18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6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  <p:sldLayoutId id="21474838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6.png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6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6.png"/><Relationship Id="rId8" Type="http://schemas.openxmlformats.org/officeDocument/2006/relationships/image" Target="../media/image12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10" Type="http://schemas.openxmlformats.org/officeDocument/2006/relationships/image" Target="../media/image10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microsoft.com/office/2007/relationships/hdphoto" Target="../media/hdphoto1.wdp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6.png"/><Relationship Id="rId8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microsoft.com/office/2007/relationships/hdphoto" Target="../media/hdphoto1.wdp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.png"/><Relationship Id="rId9" Type="http://schemas.openxmlformats.org/officeDocument/2006/relationships/image" Target="../media/image12.png"/><Relationship Id="rId10" Type="http://schemas.openxmlformats.org/officeDocument/2006/relationships/image" Target="../media/image25.png"/><Relationship Id="rId11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 47"/>
          <p:cNvSpPr/>
          <p:nvPr/>
        </p:nvSpPr>
        <p:spPr>
          <a:xfrm rot="694177" flipH="1">
            <a:off x="1641003" y="3050584"/>
            <a:ext cx="1219200" cy="455897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53000">
                <a:schemeClr val="accent1"/>
              </a:gs>
              <a:gs pos="100000">
                <a:srgbClr val="5F8F1A"/>
              </a:gs>
            </a:gsLst>
            <a:lin ang="10800000" scaled="0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590800" y="35052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21312634">
            <a:off x="5277435" y="2950202"/>
            <a:ext cx="1329898" cy="525948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62000">
                <a:srgbClr val="90C226"/>
              </a:gs>
              <a:gs pos="100000">
                <a:srgbClr val="357F15">
                  <a:alpha val="71000"/>
                </a:srgbClr>
              </a:gs>
            </a:gsLst>
            <a:lin ang="10800000" scaled="0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127906" y="3447675"/>
            <a:ext cx="4179136" cy="1417921"/>
          </a:xfrm>
          <a:prstGeom prst="ellipse">
            <a:avLst/>
          </a:prstGeom>
          <a:noFill/>
          <a:ln w="76200" cmpd="sng">
            <a:solidFill>
              <a:schemeClr val="bg1">
                <a:lumMod val="85000"/>
                <a:alpha val="37000"/>
              </a:schemeClr>
            </a:solidFill>
            <a:prstDash val="solid"/>
          </a:ln>
          <a:effectLst>
            <a:glow rad="254000">
              <a:schemeClr val="bg1">
                <a:lumMod val="85000"/>
                <a:alpha val="3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36813">
            <a:off x="2485914" y="4241361"/>
            <a:ext cx="685800" cy="3048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11187" y="3352800"/>
            <a:ext cx="4179136" cy="1417921"/>
          </a:xfrm>
          <a:prstGeom prst="ellipse">
            <a:avLst/>
          </a:prstGeom>
          <a:noFill/>
          <a:ln w="76200" cmpd="sng">
            <a:solidFill>
              <a:schemeClr val="bg1">
                <a:lumMod val="75000"/>
              </a:schemeClr>
            </a:solidFill>
            <a:prstDash val="sysDash"/>
          </a:ln>
          <a:effectLst>
            <a:glow rad="101600">
              <a:schemeClr val="bg1">
                <a:lumMod val="85000"/>
                <a:alpha val="4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057400" y="3249705"/>
            <a:ext cx="4267200" cy="1447800"/>
          </a:xfrm>
          <a:prstGeom prst="ellipse">
            <a:avLst/>
          </a:prstGeom>
          <a:noFill/>
          <a:ln w="76200" cmpd="sng">
            <a:solidFill>
              <a:schemeClr val="bg1">
                <a:lumMod val="75000"/>
              </a:schemeClr>
            </a:solidFill>
            <a:prstDash val="sysDash"/>
          </a:ln>
          <a:effectLst>
            <a:glow rad="101600">
              <a:schemeClr val="bg1">
                <a:lumMod val="85000"/>
                <a:alpha val="4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954" y="76200"/>
            <a:ext cx="1530780" cy="762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66311" y="381000"/>
            <a:ext cx="299413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NUI MICRO-GRID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Key </a:t>
            </a:r>
            <a:r>
              <a:rPr lang="en-US" sz="1400" i="1" dirty="0">
                <a:solidFill>
                  <a:srgbClr val="FF6600"/>
                </a:solidFill>
                <a:latin typeface="Century Gothic"/>
                <a:cs typeface="Century Gothic"/>
              </a:rPr>
              <a:t>steps to create a micro-grid</a:t>
            </a:r>
          </a:p>
          <a:p>
            <a:pPr algn="ctr"/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34534" y="643008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www.transenergy.com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57400" y="3173380"/>
            <a:ext cx="4267200" cy="1447800"/>
          </a:xfrm>
          <a:prstGeom prst="ellipse">
            <a:avLst/>
          </a:prstGeom>
          <a:noFill/>
          <a:ln w="57150" cmpd="sng">
            <a:gradFill flip="none" rotWithShape="1">
              <a:gsLst>
                <a:gs pos="55000">
                  <a:schemeClr val="accent2">
                    <a:lumMod val="75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089150" y="3200135"/>
            <a:ext cx="4191000" cy="1360307"/>
          </a:xfrm>
          <a:prstGeom prst="ellipse">
            <a:avLst/>
          </a:prstGeom>
          <a:noFill/>
          <a:ln w="19050" cmpd="sng">
            <a:solidFill>
              <a:schemeClr val="accent1">
                <a:lumMod val="60000"/>
                <a:lumOff val="40000"/>
                <a:alpha val="62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Gray house orange roof-08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286000"/>
            <a:ext cx="792493" cy="717905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3" name="Picture 12" descr="Orange solar icons]-0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3"/>
          <a:stretch/>
        </p:blipFill>
        <p:spPr>
          <a:xfrm>
            <a:off x="914400" y="1981200"/>
            <a:ext cx="1039106" cy="1219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32" name="Picture 31" descr="Orange solar icons]-06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3"/>
          <a:stretch/>
        </p:blipFill>
        <p:spPr>
          <a:xfrm>
            <a:off x="533400" y="2362200"/>
            <a:ext cx="714385" cy="838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5" name="Group 4"/>
          <p:cNvGrpSpPr/>
          <p:nvPr/>
        </p:nvGrpSpPr>
        <p:grpSpPr>
          <a:xfrm>
            <a:off x="4451350" y="1143000"/>
            <a:ext cx="3244850" cy="451106"/>
            <a:chOff x="4572000" y="5120342"/>
            <a:chExt cx="3244850" cy="582419"/>
          </a:xfrm>
        </p:grpSpPr>
        <p:grpSp>
          <p:nvGrpSpPr>
            <p:cNvPr id="37" name="Group 36"/>
            <p:cNvGrpSpPr/>
            <p:nvPr/>
          </p:nvGrpSpPr>
          <p:grpSpPr>
            <a:xfrm>
              <a:off x="4572000" y="5120342"/>
              <a:ext cx="3048000" cy="582419"/>
              <a:chOff x="620670" y="4435710"/>
              <a:chExt cx="3048000" cy="582419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20670" y="4435710"/>
                <a:ext cx="3048000" cy="5824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63500" dist="25400" dir="2700000" rotWithShape="0">
                  <a:schemeClr val="tx1">
                    <a:lumMod val="50000"/>
                    <a:lumOff val="50000"/>
                    <a:alpha val="35000"/>
                  </a:scheme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Isosceles Triangle 43"/>
              <p:cNvSpPr/>
              <p:nvPr/>
            </p:nvSpPr>
            <p:spPr>
              <a:xfrm>
                <a:off x="773070" y="4892910"/>
                <a:ext cx="228600" cy="76200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4616450" y="5178116"/>
              <a:ext cx="3200400" cy="3267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  <a:latin typeface="Century Gothic"/>
                  <a:cs typeface="Century Gothic"/>
                </a:rPr>
                <a:t>Today’s energy grid</a:t>
              </a:r>
            </a:p>
          </p:txBody>
        </p:sp>
      </p:grpSp>
      <p:sp>
        <p:nvSpPr>
          <p:cNvPr id="45" name="Isosceles Triangle 44"/>
          <p:cNvSpPr/>
          <p:nvPr/>
        </p:nvSpPr>
        <p:spPr>
          <a:xfrm rot="10800000">
            <a:off x="4679950" y="1614384"/>
            <a:ext cx="228600" cy="76200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ular Callout 54"/>
          <p:cNvSpPr/>
          <p:nvPr/>
        </p:nvSpPr>
        <p:spPr>
          <a:xfrm>
            <a:off x="6705600" y="5447550"/>
            <a:ext cx="2438400" cy="496050"/>
          </a:xfrm>
          <a:prstGeom prst="wedgeRectCallout">
            <a:avLst>
              <a:gd name="adj1" fmla="val -22459"/>
              <a:gd name="adj2" fmla="val 46643"/>
            </a:avLst>
          </a:prstGeom>
          <a:solidFill>
            <a:schemeClr val="accent2">
              <a:lumMod val="75000"/>
              <a:alpha val="63000"/>
            </a:schemeClr>
          </a:solidFill>
          <a:ln w="6350">
            <a:solidFill>
              <a:srgbClr val="FF6600"/>
            </a:solidFill>
          </a:ln>
          <a:effectLst>
            <a:outerShdw blurRad="123825" dist="38100" dir="5400000" rotWithShape="0">
              <a:schemeClr val="tx1">
                <a:lumMod val="50000"/>
                <a:lumOff val="50000"/>
                <a:alpha val="38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  <a:t>Homes and business rely on public power grids</a:t>
            </a:r>
            <a:endParaRPr lang="en-US" sz="9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74974" y="3018116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7F7F7F"/>
                </a:solidFill>
                <a:latin typeface="Century Gothic"/>
                <a:cs typeface="Century Gothic"/>
              </a:rPr>
              <a:t>Your home</a:t>
            </a:r>
            <a:endParaRPr lang="en-US" sz="1100" dirty="0">
              <a:solidFill>
                <a:srgbClr val="7F7F7F"/>
              </a:solidFill>
              <a:latin typeface="Century Gothic"/>
              <a:cs typeface="Century Gothic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42900" y="3235137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7F7F7F"/>
                </a:solidFill>
                <a:latin typeface="Century Gothic"/>
                <a:cs typeface="Century Gothic"/>
              </a:rPr>
              <a:t>Power grid</a:t>
            </a:r>
            <a:endParaRPr lang="en-US" sz="1100" dirty="0">
              <a:solidFill>
                <a:srgbClr val="7F7F7F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4210706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2" grpId="0" animBg="1"/>
      <p:bldP spid="6" grpId="0" animBg="1"/>
      <p:bldP spid="45" grpId="0" animBg="1"/>
      <p:bldP spid="55" grpId="0" animBg="1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 47"/>
          <p:cNvSpPr/>
          <p:nvPr/>
        </p:nvSpPr>
        <p:spPr>
          <a:xfrm rot="694177" flipH="1">
            <a:off x="1633532" y="3028171"/>
            <a:ext cx="1219200" cy="455897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rgbClr val="5F8F1A"/>
              </a:gs>
            </a:gsLst>
            <a:lin ang="10800000" scaled="0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98750" y="3492500"/>
            <a:ext cx="247650" cy="1651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21312634">
            <a:off x="5277435" y="2950202"/>
            <a:ext cx="1329898" cy="525948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62000">
                <a:srgbClr val="90C226"/>
              </a:gs>
              <a:gs pos="100000">
                <a:srgbClr val="357F15">
                  <a:alpha val="71000"/>
                </a:srgbClr>
              </a:gs>
            </a:gsLst>
            <a:lin ang="10800000" scaled="0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53" descr="Orange solar icons]-0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6" y="4379265"/>
            <a:ext cx="954652" cy="939077"/>
          </a:xfrm>
          <a:prstGeom prst="rect">
            <a:avLst/>
          </a:prstGeom>
          <a:ln>
            <a:noFill/>
          </a:ln>
          <a:effectLst>
            <a:outerShdw blurRad="98425" dist="635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46" name="Oval 45"/>
          <p:cNvSpPr/>
          <p:nvPr/>
        </p:nvSpPr>
        <p:spPr>
          <a:xfrm>
            <a:off x="2127906" y="3447675"/>
            <a:ext cx="4179136" cy="1417921"/>
          </a:xfrm>
          <a:prstGeom prst="ellipse">
            <a:avLst/>
          </a:prstGeom>
          <a:noFill/>
          <a:ln w="76200" cmpd="sng">
            <a:solidFill>
              <a:schemeClr val="bg1">
                <a:lumMod val="85000"/>
                <a:alpha val="37000"/>
              </a:schemeClr>
            </a:solidFill>
            <a:prstDash val="solid"/>
          </a:ln>
          <a:effectLst>
            <a:glow rad="254000">
              <a:schemeClr val="bg1">
                <a:lumMod val="85000"/>
                <a:alpha val="3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36813">
            <a:off x="2485914" y="4241361"/>
            <a:ext cx="685800" cy="3048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11187" y="3352800"/>
            <a:ext cx="4179136" cy="1417921"/>
          </a:xfrm>
          <a:prstGeom prst="ellipse">
            <a:avLst/>
          </a:prstGeom>
          <a:noFill/>
          <a:ln w="76200" cmpd="sng">
            <a:solidFill>
              <a:schemeClr val="bg1">
                <a:lumMod val="75000"/>
              </a:schemeClr>
            </a:solidFill>
            <a:prstDash val="sysDash"/>
          </a:ln>
          <a:effectLst>
            <a:glow rad="101600">
              <a:schemeClr val="bg1">
                <a:lumMod val="85000"/>
                <a:alpha val="4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057400" y="3249705"/>
            <a:ext cx="4267200" cy="1447800"/>
          </a:xfrm>
          <a:prstGeom prst="ellipse">
            <a:avLst/>
          </a:prstGeom>
          <a:noFill/>
          <a:ln w="76200" cmpd="sng">
            <a:solidFill>
              <a:schemeClr val="bg1">
                <a:lumMod val="75000"/>
              </a:schemeClr>
            </a:solidFill>
            <a:prstDash val="sysDash"/>
          </a:ln>
          <a:effectLst>
            <a:glow rad="101600">
              <a:schemeClr val="bg1">
                <a:lumMod val="85000"/>
                <a:alpha val="4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flipH="1" flipV="1">
            <a:off x="1429605" y="4323261"/>
            <a:ext cx="1474984" cy="442047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92075" dist="12700" dir="13500000" sx="65000" sy="65000" kx="1200000" algn="br" rotWithShape="0">
              <a:prstClr val="black">
                <a:alpha val="1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954" y="76200"/>
            <a:ext cx="1530780" cy="762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66311" y="381000"/>
            <a:ext cx="299413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NUI MICRO-GRID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Key </a:t>
            </a:r>
            <a:r>
              <a:rPr lang="en-US" sz="1400" i="1" dirty="0">
                <a:solidFill>
                  <a:srgbClr val="FF6600"/>
                </a:solidFill>
                <a:latin typeface="Century Gothic"/>
                <a:cs typeface="Century Gothic"/>
              </a:rPr>
              <a:t>steps to create a micro-grid</a:t>
            </a:r>
          </a:p>
          <a:p>
            <a:pPr algn="ctr"/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34534" y="643008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www.transenergy.com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57400" y="3173505"/>
            <a:ext cx="4267200" cy="1447800"/>
          </a:xfrm>
          <a:prstGeom prst="ellipse">
            <a:avLst/>
          </a:prstGeom>
          <a:noFill/>
          <a:ln w="57150" cmpd="sng">
            <a:gradFill flip="none" rotWithShape="1">
              <a:gsLst>
                <a:gs pos="55000">
                  <a:schemeClr val="accent2">
                    <a:lumMod val="75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133600" y="3201729"/>
            <a:ext cx="4114800" cy="1360307"/>
          </a:xfrm>
          <a:prstGeom prst="ellipse">
            <a:avLst/>
          </a:prstGeom>
          <a:noFill/>
          <a:ln w="19050" cmpd="sng">
            <a:solidFill>
              <a:schemeClr val="accent1">
                <a:lumMod val="60000"/>
                <a:lumOff val="40000"/>
                <a:alpha val="62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Gray house orange roof-08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286000"/>
            <a:ext cx="792493" cy="717905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3" name="Picture 12" descr="Orange solar icons]-06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3"/>
          <a:stretch/>
        </p:blipFill>
        <p:spPr>
          <a:xfrm>
            <a:off x="914400" y="1981200"/>
            <a:ext cx="1039106" cy="1219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32" name="Picture 31" descr="Orange solar icons]-06.pn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3"/>
          <a:stretch/>
        </p:blipFill>
        <p:spPr>
          <a:xfrm>
            <a:off x="533400" y="2362200"/>
            <a:ext cx="714385" cy="838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5" name="Group 4"/>
          <p:cNvGrpSpPr/>
          <p:nvPr/>
        </p:nvGrpSpPr>
        <p:grpSpPr>
          <a:xfrm>
            <a:off x="4451350" y="1066802"/>
            <a:ext cx="3244850" cy="603504"/>
            <a:chOff x="4572000" y="5120342"/>
            <a:chExt cx="3244850" cy="582419"/>
          </a:xfrm>
        </p:grpSpPr>
        <p:grpSp>
          <p:nvGrpSpPr>
            <p:cNvPr id="37" name="Group 36"/>
            <p:cNvGrpSpPr/>
            <p:nvPr/>
          </p:nvGrpSpPr>
          <p:grpSpPr>
            <a:xfrm>
              <a:off x="4572000" y="5120342"/>
              <a:ext cx="3048000" cy="582419"/>
              <a:chOff x="620670" y="4435710"/>
              <a:chExt cx="3048000" cy="582419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20670" y="4435710"/>
                <a:ext cx="3048000" cy="5824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63500" dist="25400" dir="2700000" rotWithShape="0">
                  <a:schemeClr val="tx1">
                    <a:lumMod val="50000"/>
                    <a:lumOff val="50000"/>
                    <a:alpha val="35000"/>
                  </a:scheme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Isosceles Triangle 43"/>
              <p:cNvSpPr/>
              <p:nvPr/>
            </p:nvSpPr>
            <p:spPr>
              <a:xfrm>
                <a:off x="773070" y="4892910"/>
                <a:ext cx="228600" cy="76200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4616450" y="5276775"/>
              <a:ext cx="3200400" cy="297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FFFF"/>
                  </a:solidFill>
                  <a:latin typeface="Century Gothic"/>
                  <a:cs typeface="Century Gothic"/>
                </a:rPr>
                <a:t>Step 1: Add solar array</a:t>
              </a:r>
            </a:p>
          </p:txBody>
        </p:sp>
      </p:grpSp>
      <p:sp>
        <p:nvSpPr>
          <p:cNvPr id="45" name="Isosceles Triangle 44"/>
          <p:cNvSpPr/>
          <p:nvPr/>
        </p:nvSpPr>
        <p:spPr>
          <a:xfrm rot="10800000">
            <a:off x="4679950" y="1695075"/>
            <a:ext cx="228600" cy="76200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ular Callout 54"/>
          <p:cNvSpPr/>
          <p:nvPr/>
        </p:nvSpPr>
        <p:spPr>
          <a:xfrm>
            <a:off x="6477000" y="5447550"/>
            <a:ext cx="2667000" cy="648450"/>
          </a:xfrm>
          <a:prstGeom prst="wedgeRectCallout">
            <a:avLst>
              <a:gd name="adj1" fmla="val -22459"/>
              <a:gd name="adj2" fmla="val 46643"/>
            </a:avLst>
          </a:prstGeom>
          <a:solidFill>
            <a:schemeClr val="accent2">
              <a:lumMod val="75000"/>
              <a:alpha val="63000"/>
            </a:schemeClr>
          </a:solidFill>
          <a:ln w="6350">
            <a:solidFill>
              <a:srgbClr val="FF6600"/>
            </a:solidFill>
          </a:ln>
          <a:effectLst>
            <a:outerShdw blurRad="123825" dist="38100" dir="5400000" rotWithShape="0">
              <a:schemeClr val="tx1">
                <a:lumMod val="50000"/>
                <a:lumOff val="50000"/>
                <a:alpha val="38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  <a:t>Reduces </a:t>
            </a:r>
            <a:r>
              <a:rPr lang="en-US" sz="900" dirty="0">
                <a:solidFill>
                  <a:schemeClr val="bg1"/>
                </a:solidFill>
                <a:latin typeface="Century Gothic"/>
                <a:cs typeface="Century Gothic"/>
              </a:rPr>
              <a:t>costs</a:t>
            </a:r>
          </a:p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  <a:t>Mitigates </a:t>
            </a:r>
            <a:r>
              <a:rPr lang="en-US" sz="900" dirty="0">
                <a:solidFill>
                  <a:schemeClr val="bg1"/>
                </a:solidFill>
                <a:latin typeface="Century Gothic"/>
                <a:cs typeface="Century Gothic"/>
              </a:rPr>
              <a:t>brownouts during peak hours</a:t>
            </a:r>
          </a:p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  <a:t>Reduces </a:t>
            </a:r>
            <a:r>
              <a:rPr lang="en-US" sz="900" dirty="0">
                <a:solidFill>
                  <a:schemeClr val="bg1"/>
                </a:solidFill>
                <a:latin typeface="Century Gothic"/>
                <a:cs typeface="Century Gothic"/>
              </a:rPr>
              <a:t>standby genset use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9750" y="5272366"/>
            <a:ext cx="182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F7F7F"/>
                </a:solidFill>
                <a:latin typeface="Century Gothic"/>
                <a:cs typeface="Century Gothic"/>
              </a:rPr>
              <a:t>Solar Power</a:t>
            </a:r>
            <a:br>
              <a:rPr lang="en-US" sz="1100" dirty="0" smtClean="0">
                <a:solidFill>
                  <a:srgbClr val="7F7F7F"/>
                </a:solidFill>
                <a:latin typeface="Century Gothic"/>
                <a:cs typeface="Century Gothic"/>
              </a:rPr>
            </a:br>
            <a:endParaRPr lang="en-US" sz="1100" dirty="0">
              <a:solidFill>
                <a:srgbClr val="7F7F7F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59247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5" grpId="0" animBg="1"/>
      <p:bldP spid="55" grpId="0" animBg="1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 47"/>
          <p:cNvSpPr/>
          <p:nvPr/>
        </p:nvSpPr>
        <p:spPr>
          <a:xfrm rot="694177" flipH="1">
            <a:off x="1633532" y="3028171"/>
            <a:ext cx="1219200" cy="455897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rgbClr val="5F8F1A"/>
              </a:gs>
            </a:gsLst>
            <a:lin ang="10800000" scaled="0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67000" y="35052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36813">
            <a:off x="2485914" y="4241361"/>
            <a:ext cx="685800" cy="3048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21312634">
            <a:off x="5277435" y="2950202"/>
            <a:ext cx="1329898" cy="525948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62000">
                <a:srgbClr val="90C226"/>
              </a:gs>
              <a:gs pos="100000">
                <a:srgbClr val="357F15">
                  <a:alpha val="71000"/>
                </a:srgbClr>
              </a:gs>
            </a:gsLst>
            <a:lin ang="10800000" scaled="0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53" descr="Orange solar icons]-0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6" y="4379265"/>
            <a:ext cx="954652" cy="939077"/>
          </a:xfrm>
          <a:prstGeom prst="rect">
            <a:avLst/>
          </a:prstGeom>
          <a:ln>
            <a:noFill/>
          </a:ln>
          <a:effectLst>
            <a:outerShdw blurRad="98425" dist="635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46" name="Oval 45"/>
          <p:cNvSpPr/>
          <p:nvPr/>
        </p:nvSpPr>
        <p:spPr>
          <a:xfrm>
            <a:off x="2127906" y="3447675"/>
            <a:ext cx="4179136" cy="1417921"/>
          </a:xfrm>
          <a:prstGeom prst="ellipse">
            <a:avLst/>
          </a:prstGeom>
          <a:noFill/>
          <a:ln w="76200" cmpd="sng">
            <a:solidFill>
              <a:schemeClr val="bg1">
                <a:lumMod val="85000"/>
                <a:alpha val="37000"/>
              </a:schemeClr>
            </a:solidFill>
            <a:prstDash val="solid"/>
          </a:ln>
          <a:effectLst>
            <a:glow rad="254000">
              <a:schemeClr val="bg1">
                <a:lumMod val="85000"/>
                <a:alpha val="3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11187" y="3352800"/>
            <a:ext cx="4179136" cy="1417921"/>
          </a:xfrm>
          <a:prstGeom prst="ellipse">
            <a:avLst/>
          </a:prstGeom>
          <a:noFill/>
          <a:ln w="76200" cmpd="sng">
            <a:solidFill>
              <a:schemeClr val="bg1">
                <a:lumMod val="75000"/>
              </a:schemeClr>
            </a:solidFill>
            <a:prstDash val="sysDash"/>
          </a:ln>
          <a:effectLst>
            <a:glow rad="101600">
              <a:schemeClr val="bg1">
                <a:lumMod val="85000"/>
                <a:alpha val="4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057400" y="3249705"/>
            <a:ext cx="4267200" cy="1447800"/>
          </a:xfrm>
          <a:prstGeom prst="ellipse">
            <a:avLst/>
          </a:prstGeom>
          <a:noFill/>
          <a:ln w="76200" cmpd="sng">
            <a:solidFill>
              <a:schemeClr val="bg1">
                <a:lumMod val="75000"/>
              </a:schemeClr>
            </a:solidFill>
            <a:prstDash val="sysDash"/>
          </a:ln>
          <a:effectLst>
            <a:glow rad="101600">
              <a:schemeClr val="bg1">
                <a:lumMod val="85000"/>
                <a:alpha val="4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9388557" flipH="1" flipV="1">
            <a:off x="3890014" y="4559668"/>
            <a:ext cx="654926" cy="707604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0">
                <a:srgbClr val="90C226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3675" dist="139700" dir="612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flipH="1" flipV="1">
            <a:off x="1429605" y="4323261"/>
            <a:ext cx="1474984" cy="442047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92075" dist="12700" dir="13500000" sx="65000" sy="65000" kx="1200000" algn="br" rotWithShape="0">
              <a:prstClr val="black">
                <a:alpha val="1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57400" y="3173505"/>
            <a:ext cx="4267200" cy="1447800"/>
          </a:xfrm>
          <a:prstGeom prst="ellipse">
            <a:avLst/>
          </a:prstGeom>
          <a:noFill/>
          <a:ln w="57150" cmpd="sng">
            <a:gradFill flip="none" rotWithShape="1">
              <a:gsLst>
                <a:gs pos="55000">
                  <a:schemeClr val="accent2">
                    <a:lumMod val="75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108200" y="3200400"/>
            <a:ext cx="4191000" cy="1360307"/>
          </a:xfrm>
          <a:prstGeom prst="ellipse">
            <a:avLst/>
          </a:prstGeom>
          <a:noFill/>
          <a:ln w="19050" cmpd="sng">
            <a:solidFill>
              <a:schemeClr val="accent1">
                <a:lumMod val="60000"/>
                <a:lumOff val="40000"/>
                <a:alpha val="62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Gray house orange roof-08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286000"/>
            <a:ext cx="792493" cy="717905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3" name="Picture 12" descr="Orange solar icons]-0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3"/>
          <a:stretch/>
        </p:blipFill>
        <p:spPr>
          <a:xfrm>
            <a:off x="914400" y="1981200"/>
            <a:ext cx="1039106" cy="1219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32" name="Picture 31" descr="Orange solar icons]-06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3"/>
          <a:stretch/>
        </p:blipFill>
        <p:spPr>
          <a:xfrm>
            <a:off x="533400" y="2362200"/>
            <a:ext cx="714385" cy="838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1" name="Picture 10" descr="orange and gray battery-11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450" y="5334000"/>
            <a:ext cx="618845" cy="897738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51" name="TextBox 50"/>
          <p:cNvSpPr txBox="1"/>
          <p:nvPr/>
        </p:nvSpPr>
        <p:spPr>
          <a:xfrm>
            <a:off x="2950858" y="5513964"/>
            <a:ext cx="9588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rgbClr val="7F7F7F"/>
                </a:solidFill>
                <a:latin typeface="Century Gothic"/>
                <a:cs typeface="Century Gothic"/>
              </a:rPr>
              <a:t>Battery</a:t>
            </a:r>
            <a:br>
              <a:rPr lang="en-US" sz="1100" dirty="0" smtClean="0">
                <a:solidFill>
                  <a:srgbClr val="7F7F7F"/>
                </a:solidFill>
                <a:latin typeface="Century Gothic"/>
                <a:cs typeface="Century Gothic"/>
              </a:rPr>
            </a:br>
            <a:r>
              <a:rPr lang="en-US" sz="1100" dirty="0" smtClean="0">
                <a:solidFill>
                  <a:srgbClr val="7F7F7F"/>
                </a:solidFill>
                <a:latin typeface="Century Gothic"/>
                <a:cs typeface="Century Gothic"/>
              </a:rPr>
              <a:t>storage</a:t>
            </a:r>
            <a:endParaRPr lang="en-US" sz="1100" dirty="0">
              <a:solidFill>
                <a:srgbClr val="7F7F7F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954" y="76200"/>
            <a:ext cx="1530780" cy="762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66311" y="381000"/>
            <a:ext cx="299413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NUI MICRO-GRID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Key </a:t>
            </a:r>
            <a:r>
              <a:rPr lang="en-US" sz="1400" i="1" dirty="0">
                <a:solidFill>
                  <a:srgbClr val="FF6600"/>
                </a:solidFill>
                <a:latin typeface="Century Gothic"/>
                <a:cs typeface="Century Gothic"/>
              </a:rPr>
              <a:t>steps to create a micro-grid</a:t>
            </a:r>
          </a:p>
          <a:p>
            <a:pPr algn="ctr"/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34534" y="643008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www.transenergy.com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451350" y="1066802"/>
            <a:ext cx="3244850" cy="603504"/>
            <a:chOff x="4572000" y="5120342"/>
            <a:chExt cx="3244850" cy="582419"/>
          </a:xfrm>
        </p:grpSpPr>
        <p:grpSp>
          <p:nvGrpSpPr>
            <p:cNvPr id="40" name="Group 39"/>
            <p:cNvGrpSpPr/>
            <p:nvPr/>
          </p:nvGrpSpPr>
          <p:grpSpPr>
            <a:xfrm>
              <a:off x="4572000" y="5120342"/>
              <a:ext cx="3048000" cy="582419"/>
              <a:chOff x="620670" y="4435710"/>
              <a:chExt cx="3048000" cy="582419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620670" y="4435710"/>
                <a:ext cx="3048000" cy="5824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63500" dist="25400" dir="2700000" rotWithShape="0">
                  <a:schemeClr val="tx1">
                    <a:lumMod val="50000"/>
                    <a:lumOff val="50000"/>
                    <a:alpha val="35000"/>
                  </a:scheme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/>
              <p:cNvSpPr/>
              <p:nvPr/>
            </p:nvSpPr>
            <p:spPr>
              <a:xfrm>
                <a:off x="773070" y="4892910"/>
                <a:ext cx="228600" cy="76200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4616450" y="5266344"/>
              <a:ext cx="3200400" cy="297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FFFF"/>
                  </a:solidFill>
                  <a:latin typeface="Century Gothic"/>
                  <a:cs typeface="Century Gothic"/>
                </a:rPr>
                <a:t>Step 2: Add storage</a:t>
              </a:r>
            </a:p>
          </p:txBody>
        </p:sp>
      </p:grpSp>
      <p:sp>
        <p:nvSpPr>
          <p:cNvPr id="49" name="Isosceles Triangle 48"/>
          <p:cNvSpPr/>
          <p:nvPr/>
        </p:nvSpPr>
        <p:spPr>
          <a:xfrm rot="10800000">
            <a:off x="4679950" y="1695075"/>
            <a:ext cx="228600" cy="76200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ular Callout 49"/>
          <p:cNvSpPr/>
          <p:nvPr/>
        </p:nvSpPr>
        <p:spPr>
          <a:xfrm>
            <a:off x="6400800" y="5340225"/>
            <a:ext cx="2743200" cy="533400"/>
          </a:xfrm>
          <a:prstGeom prst="wedgeRectCallout">
            <a:avLst>
              <a:gd name="adj1" fmla="val -22459"/>
              <a:gd name="adj2" fmla="val 46643"/>
            </a:avLst>
          </a:prstGeom>
          <a:solidFill>
            <a:schemeClr val="accent2">
              <a:lumMod val="75000"/>
              <a:alpha val="63000"/>
            </a:schemeClr>
          </a:solidFill>
          <a:ln w="6350">
            <a:solidFill>
              <a:srgbClr val="FF6600"/>
            </a:solidFill>
          </a:ln>
          <a:effectLst>
            <a:outerShdw blurRad="123825" dist="38100" dir="5400000" rotWithShape="0">
              <a:schemeClr val="tx1">
                <a:lumMod val="50000"/>
                <a:lumOff val="50000"/>
                <a:alpha val="38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  <a:t>Stabilizes renewable energy generation</a:t>
            </a:r>
            <a:endParaRPr lang="en-US" sz="900" dirty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  <a:t>Mitigates brown-outs off-peak</a:t>
            </a:r>
            <a:endParaRPr lang="en-US" sz="9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7921968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1" grpId="0"/>
      <p:bldP spid="49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 47"/>
          <p:cNvSpPr/>
          <p:nvPr/>
        </p:nvSpPr>
        <p:spPr>
          <a:xfrm rot="694177" flipH="1">
            <a:off x="1633532" y="3028171"/>
            <a:ext cx="1219200" cy="455897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51000">
                <a:schemeClr val="accent1"/>
              </a:gs>
              <a:gs pos="100000">
                <a:srgbClr val="5F8F1A"/>
              </a:gs>
            </a:gsLst>
            <a:lin ang="10800000" scaled="0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67000" y="3505200"/>
            <a:ext cx="228600" cy="76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21312634">
            <a:off x="5277435" y="2950202"/>
            <a:ext cx="1329898" cy="525948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62000">
                <a:srgbClr val="90C226"/>
              </a:gs>
              <a:gs pos="100000">
                <a:srgbClr val="357F15">
                  <a:alpha val="71000"/>
                </a:srgbClr>
              </a:gs>
            </a:gsLst>
            <a:lin ang="10800000" scaled="0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53" descr="Orange solar icons]-0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6" y="4379265"/>
            <a:ext cx="954652" cy="939077"/>
          </a:xfrm>
          <a:prstGeom prst="rect">
            <a:avLst/>
          </a:prstGeom>
          <a:ln>
            <a:noFill/>
          </a:ln>
          <a:effectLst>
            <a:outerShdw blurRad="98425" dist="635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46" name="Oval 45"/>
          <p:cNvSpPr/>
          <p:nvPr/>
        </p:nvSpPr>
        <p:spPr>
          <a:xfrm>
            <a:off x="2127906" y="3447675"/>
            <a:ext cx="4179136" cy="1417921"/>
          </a:xfrm>
          <a:prstGeom prst="ellipse">
            <a:avLst/>
          </a:prstGeom>
          <a:noFill/>
          <a:ln w="76200" cmpd="sng">
            <a:solidFill>
              <a:schemeClr val="bg1">
                <a:lumMod val="85000"/>
                <a:alpha val="37000"/>
              </a:schemeClr>
            </a:solidFill>
            <a:prstDash val="solid"/>
          </a:ln>
          <a:effectLst>
            <a:glow rad="254000">
              <a:schemeClr val="bg1">
                <a:lumMod val="85000"/>
                <a:alpha val="3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36813">
            <a:off x="2485914" y="4241361"/>
            <a:ext cx="685800" cy="3048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11187" y="3352800"/>
            <a:ext cx="4179136" cy="1417921"/>
          </a:xfrm>
          <a:prstGeom prst="ellipse">
            <a:avLst/>
          </a:prstGeom>
          <a:noFill/>
          <a:ln w="76200" cmpd="sng">
            <a:solidFill>
              <a:schemeClr val="bg1">
                <a:lumMod val="75000"/>
              </a:schemeClr>
            </a:solidFill>
            <a:prstDash val="sysDash"/>
          </a:ln>
          <a:effectLst>
            <a:glow rad="101600">
              <a:schemeClr val="bg1">
                <a:lumMod val="85000"/>
                <a:alpha val="4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057400" y="3249705"/>
            <a:ext cx="4267200" cy="1447800"/>
          </a:xfrm>
          <a:prstGeom prst="ellipse">
            <a:avLst/>
          </a:prstGeom>
          <a:noFill/>
          <a:ln w="76200" cmpd="sng">
            <a:solidFill>
              <a:schemeClr val="bg1">
                <a:lumMod val="75000"/>
              </a:schemeClr>
            </a:solidFill>
            <a:prstDash val="sysDash"/>
          </a:ln>
          <a:effectLst>
            <a:glow rad="101600">
              <a:schemeClr val="bg1">
                <a:lumMod val="85000"/>
                <a:alpha val="4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9380000" flipH="1" flipV="1">
            <a:off x="3888504" y="4563706"/>
            <a:ext cx="658368" cy="704088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0">
                <a:srgbClr val="90C226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3675" dist="139700" dir="612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flipH="1" flipV="1">
            <a:off x="1429605" y="4323261"/>
            <a:ext cx="1474984" cy="442047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92075" dist="12700" dir="13500000" sx="65000" sy="65000" kx="1200000" algn="br" rotWithShape="0">
              <a:prstClr val="black">
                <a:alpha val="1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954" y="76200"/>
            <a:ext cx="1530780" cy="762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66311" y="381000"/>
            <a:ext cx="299413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NUI MICRO-GRID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Key </a:t>
            </a:r>
            <a:r>
              <a:rPr lang="en-US" sz="1400" i="1" dirty="0">
                <a:solidFill>
                  <a:srgbClr val="FF6600"/>
                </a:solidFill>
                <a:latin typeface="Century Gothic"/>
                <a:cs typeface="Century Gothic"/>
              </a:rPr>
              <a:t>steps to create a micro-grid</a:t>
            </a:r>
          </a:p>
          <a:p>
            <a:pPr algn="ctr"/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34534" y="643008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www.transenergy.com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Freeform 50"/>
          <p:cNvSpPr/>
          <p:nvPr/>
        </p:nvSpPr>
        <p:spPr>
          <a:xfrm rot="10247035" flipH="1">
            <a:off x="5830236" y="4144660"/>
            <a:ext cx="1200041" cy="502724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88900" dist="254000" dir="8100000" sx="111000" sy="111000" kx="800400" algn="br" rotWithShape="0">
              <a:schemeClr val="tx1">
                <a:lumMod val="75000"/>
                <a:lumOff val="25000"/>
                <a:alpha val="17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57400" y="3173505"/>
            <a:ext cx="4267200" cy="1447800"/>
          </a:xfrm>
          <a:prstGeom prst="ellipse">
            <a:avLst/>
          </a:prstGeom>
          <a:noFill/>
          <a:ln w="57150" cmpd="sng">
            <a:gradFill flip="none" rotWithShape="1">
              <a:gsLst>
                <a:gs pos="55000">
                  <a:schemeClr val="accent2">
                    <a:lumMod val="75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133600" y="3201729"/>
            <a:ext cx="4114800" cy="1360307"/>
          </a:xfrm>
          <a:prstGeom prst="ellipse">
            <a:avLst/>
          </a:prstGeom>
          <a:noFill/>
          <a:ln w="19050" cmpd="sng">
            <a:solidFill>
              <a:schemeClr val="accent1">
                <a:lumMod val="60000"/>
                <a:lumOff val="40000"/>
                <a:alpha val="62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Gray house orange roof-08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286000"/>
            <a:ext cx="792493" cy="717905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3" name="Picture 12" descr="Orange solar icons]-06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3"/>
          <a:stretch/>
        </p:blipFill>
        <p:spPr>
          <a:xfrm>
            <a:off x="914400" y="1981200"/>
            <a:ext cx="1039106" cy="1219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32" name="Picture 31" descr="Orange solar icons]-06.pn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3"/>
          <a:stretch/>
        </p:blipFill>
        <p:spPr>
          <a:xfrm>
            <a:off x="533400" y="2362200"/>
            <a:ext cx="714385" cy="838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778250" y="1133962"/>
            <a:ext cx="3200400" cy="253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Century Gothic"/>
                <a:cs typeface="Century Gothic"/>
              </a:rPr>
              <a:t>Today’s energy grid</a:t>
            </a:r>
          </a:p>
        </p:txBody>
      </p:sp>
      <p:sp>
        <p:nvSpPr>
          <p:cNvPr id="55" name="Rectangular Callout 54"/>
          <p:cNvSpPr/>
          <p:nvPr/>
        </p:nvSpPr>
        <p:spPr>
          <a:xfrm>
            <a:off x="6248400" y="5447550"/>
            <a:ext cx="2895600" cy="800850"/>
          </a:xfrm>
          <a:prstGeom prst="wedgeRectCallout">
            <a:avLst>
              <a:gd name="adj1" fmla="val -22459"/>
              <a:gd name="adj2" fmla="val 46643"/>
            </a:avLst>
          </a:prstGeom>
          <a:solidFill>
            <a:schemeClr val="accent2">
              <a:lumMod val="75000"/>
              <a:alpha val="63000"/>
            </a:schemeClr>
          </a:solidFill>
          <a:ln w="6350">
            <a:solidFill>
              <a:srgbClr val="FF6600"/>
            </a:solidFill>
          </a:ln>
          <a:effectLst>
            <a:outerShdw blurRad="123825" dist="38100" dir="5400000" rotWithShape="0">
              <a:schemeClr val="tx1">
                <a:lumMod val="50000"/>
                <a:lumOff val="50000"/>
                <a:alpha val="38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  <a:t>Electric cars require 35 kWh per 100 miles</a:t>
            </a:r>
          </a:p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  <a:t>U.S. electric car owners pay $540/year over 15,000 miles compared to $2,135/year </a:t>
            </a:r>
            <a:b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</a:br>
            <a: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  <a:t>for gasoline</a:t>
            </a:r>
            <a:endParaRPr lang="en-US" sz="9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11" name="Picture 10" descr="orange and gray battery-11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832" y="5323736"/>
            <a:ext cx="618845" cy="897738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39" name="Group 38"/>
          <p:cNvGrpSpPr/>
          <p:nvPr/>
        </p:nvGrpSpPr>
        <p:grpSpPr>
          <a:xfrm>
            <a:off x="4495800" y="1066788"/>
            <a:ext cx="3276600" cy="603502"/>
            <a:chOff x="4572000" y="5120342"/>
            <a:chExt cx="3276600" cy="582419"/>
          </a:xfrm>
        </p:grpSpPr>
        <p:grpSp>
          <p:nvGrpSpPr>
            <p:cNvPr id="40" name="Group 39"/>
            <p:cNvGrpSpPr/>
            <p:nvPr/>
          </p:nvGrpSpPr>
          <p:grpSpPr>
            <a:xfrm>
              <a:off x="4572000" y="5120342"/>
              <a:ext cx="3048000" cy="582419"/>
              <a:chOff x="620670" y="4435710"/>
              <a:chExt cx="3048000" cy="582419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620670" y="4435710"/>
                <a:ext cx="3048000" cy="5824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63500" dist="25400" dir="2700000" rotWithShape="0">
                  <a:schemeClr val="tx1">
                    <a:lumMod val="50000"/>
                    <a:lumOff val="50000"/>
                    <a:alpha val="35000"/>
                  </a:scheme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/>
              <p:cNvSpPr/>
              <p:nvPr/>
            </p:nvSpPr>
            <p:spPr>
              <a:xfrm>
                <a:off x="773070" y="4892910"/>
                <a:ext cx="228600" cy="76200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4648200" y="5170769"/>
              <a:ext cx="3200400" cy="504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FFFF"/>
                  </a:solidFill>
                  <a:latin typeface="Century Gothic"/>
                  <a:cs typeface="Century Gothic"/>
                </a:rPr>
                <a:t>The micro-grid can support</a:t>
              </a:r>
              <a:br>
                <a:rPr lang="en-US" sz="1400" dirty="0" smtClean="0">
                  <a:solidFill>
                    <a:srgbClr val="FFFFFF"/>
                  </a:solidFill>
                  <a:latin typeface="Century Gothic"/>
                  <a:cs typeface="Century Gothic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entury Gothic"/>
                  <a:cs typeface="Century Gothic"/>
                </a:rPr>
                <a:t>large loads and ‘green’ needs</a:t>
              </a:r>
            </a:p>
          </p:txBody>
        </p:sp>
      </p:grpSp>
      <p:sp>
        <p:nvSpPr>
          <p:cNvPr id="49" name="Isosceles Triangle 48"/>
          <p:cNvSpPr/>
          <p:nvPr/>
        </p:nvSpPr>
        <p:spPr>
          <a:xfrm rot="10800000">
            <a:off x="4724400" y="1695075"/>
            <a:ext cx="228600" cy="76200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electric car gray and green-14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581400"/>
            <a:ext cx="1143000" cy="885607"/>
          </a:xfrm>
          <a:prstGeom prst="rect">
            <a:avLst/>
          </a:prstGeom>
          <a:ln>
            <a:noFill/>
          </a:ln>
          <a:effectLst>
            <a:outerShdw blurRad="76200" dist="25400" dir="13500000" sy="23000" kx="1200000" algn="br" rotWithShape="0">
              <a:prstClr val="black">
                <a:alpha val="22000"/>
              </a:prstClr>
            </a:outerShdw>
          </a:effectLst>
        </p:spPr>
      </p:pic>
      <p:sp>
        <p:nvSpPr>
          <p:cNvPr id="52" name="TextBox 51"/>
          <p:cNvSpPr txBox="1"/>
          <p:nvPr/>
        </p:nvSpPr>
        <p:spPr>
          <a:xfrm>
            <a:off x="7081196" y="4392036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F7F7F"/>
                </a:solidFill>
                <a:latin typeface="Century Gothic"/>
                <a:cs typeface="Century Gothic"/>
              </a:rPr>
              <a:t>Electric car</a:t>
            </a:r>
            <a:endParaRPr lang="en-US" sz="1100" dirty="0">
              <a:solidFill>
                <a:srgbClr val="7F7F7F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2658660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5" grpId="0" animBg="1"/>
      <p:bldP spid="49" grpId="0" animBg="1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Elbow Connector 42"/>
          <p:cNvCxnSpPr>
            <a:stCxn id="42" idx="0"/>
            <a:endCxn id="40" idx="0"/>
          </p:cNvCxnSpPr>
          <p:nvPr/>
        </p:nvCxnSpPr>
        <p:spPr>
          <a:xfrm rot="16200000" flipH="1" flipV="1">
            <a:off x="2981437" y="1970618"/>
            <a:ext cx="24815" cy="835963"/>
          </a:xfrm>
          <a:prstGeom prst="bentConnector3">
            <a:avLst>
              <a:gd name="adj1" fmla="val -3173081"/>
            </a:avLst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>
          <a:xfrm rot="1655101" flipH="1">
            <a:off x="2755065" y="2862402"/>
            <a:ext cx="865270" cy="421995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0">
                <a:srgbClr val="90C226"/>
              </a:gs>
              <a:gs pos="100000">
                <a:schemeClr val="accent1">
                  <a:lumMod val="75000"/>
                </a:schemeClr>
              </a:gs>
            </a:gsLst>
            <a:lin ang="10800000" scaled="0"/>
            <a:tileRect/>
          </a:gradFill>
          <a:ln>
            <a:noFill/>
          </a:ln>
          <a:effectLst>
            <a:outerShdw blurRad="82550" dist="139700" dir="6300000" sx="106000" sy="106000" algn="t" rotWithShape="0">
              <a:schemeClr val="tx1">
                <a:lumMod val="75000"/>
                <a:lumOff val="25000"/>
                <a:alpha val="15000"/>
              </a:schemeClr>
            </a:outerShdw>
          </a:effectLst>
          <a:scene3d>
            <a:camera prst="obliqueBottomLef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52800" y="3352800"/>
            <a:ext cx="203200" cy="897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694177" flipH="1">
            <a:off x="1633532" y="3028171"/>
            <a:ext cx="1219200" cy="455897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51000">
                <a:schemeClr val="accent1"/>
              </a:gs>
              <a:gs pos="100000">
                <a:srgbClr val="5F8F1A"/>
              </a:gs>
            </a:gsLst>
            <a:lin ang="10800000" scaled="0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67000" y="3488988"/>
            <a:ext cx="152400" cy="76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21312634">
            <a:off x="5277435" y="2950202"/>
            <a:ext cx="1329898" cy="525948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62000">
                <a:srgbClr val="90C226"/>
              </a:gs>
              <a:gs pos="100000">
                <a:srgbClr val="357F15">
                  <a:alpha val="71000"/>
                </a:srgbClr>
              </a:gs>
            </a:gsLst>
            <a:lin ang="10800000" scaled="0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53" descr="Orange solar icons]-0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6" y="4379265"/>
            <a:ext cx="954652" cy="939077"/>
          </a:xfrm>
          <a:prstGeom prst="rect">
            <a:avLst/>
          </a:prstGeom>
          <a:ln>
            <a:noFill/>
          </a:ln>
          <a:effectLst>
            <a:outerShdw blurRad="98425" dist="635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46" name="Oval 45"/>
          <p:cNvSpPr/>
          <p:nvPr/>
        </p:nvSpPr>
        <p:spPr>
          <a:xfrm>
            <a:off x="2127906" y="3447675"/>
            <a:ext cx="4179136" cy="1417921"/>
          </a:xfrm>
          <a:prstGeom prst="ellipse">
            <a:avLst/>
          </a:prstGeom>
          <a:noFill/>
          <a:ln w="76200" cmpd="sng">
            <a:solidFill>
              <a:schemeClr val="bg1">
                <a:lumMod val="85000"/>
                <a:alpha val="37000"/>
              </a:schemeClr>
            </a:solidFill>
            <a:prstDash val="solid"/>
          </a:ln>
          <a:effectLst>
            <a:glow rad="254000">
              <a:schemeClr val="bg1">
                <a:lumMod val="85000"/>
                <a:alpha val="3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36813">
            <a:off x="2485914" y="4241361"/>
            <a:ext cx="685800" cy="3048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11187" y="3352800"/>
            <a:ext cx="4179136" cy="1417921"/>
          </a:xfrm>
          <a:prstGeom prst="ellipse">
            <a:avLst/>
          </a:prstGeom>
          <a:noFill/>
          <a:ln w="76200" cmpd="sng">
            <a:solidFill>
              <a:schemeClr val="bg1">
                <a:lumMod val="75000"/>
              </a:schemeClr>
            </a:solidFill>
            <a:prstDash val="sysDash"/>
          </a:ln>
          <a:effectLst>
            <a:glow rad="101600">
              <a:schemeClr val="bg1">
                <a:lumMod val="85000"/>
                <a:alpha val="4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057400" y="3249705"/>
            <a:ext cx="4267200" cy="1447800"/>
          </a:xfrm>
          <a:prstGeom prst="ellipse">
            <a:avLst/>
          </a:prstGeom>
          <a:noFill/>
          <a:ln w="76200" cmpd="sng">
            <a:solidFill>
              <a:schemeClr val="bg1">
                <a:lumMod val="75000"/>
              </a:schemeClr>
            </a:solidFill>
            <a:prstDash val="sysDash"/>
          </a:ln>
          <a:effectLst>
            <a:glow rad="101600">
              <a:schemeClr val="bg1">
                <a:lumMod val="85000"/>
                <a:alpha val="4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 rot="10260000" flipH="1">
            <a:off x="5836585" y="4145034"/>
            <a:ext cx="1200041" cy="502724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88900" dist="254000" dir="8100000" sx="111000" sy="111000" kx="800400" algn="br" rotWithShape="0">
              <a:schemeClr val="tx1">
                <a:lumMod val="75000"/>
                <a:lumOff val="25000"/>
                <a:alpha val="17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9380000" flipH="1" flipV="1">
            <a:off x="3880377" y="4563460"/>
            <a:ext cx="658368" cy="704088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0">
                <a:srgbClr val="90C226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3675" dist="139700" dir="612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flipH="1" flipV="1">
            <a:off x="1429605" y="4323261"/>
            <a:ext cx="1474984" cy="442047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92075" dist="12700" dir="13500000" sx="65000" sy="65000" kx="1200000" algn="br" rotWithShape="0">
              <a:prstClr val="black">
                <a:alpha val="1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954" y="76200"/>
            <a:ext cx="1530780" cy="762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66311" y="381000"/>
            <a:ext cx="299413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NUI MICRO-GRID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Key </a:t>
            </a:r>
            <a:r>
              <a:rPr lang="en-US" sz="1400" i="1" dirty="0">
                <a:solidFill>
                  <a:srgbClr val="FF6600"/>
                </a:solidFill>
                <a:latin typeface="Century Gothic"/>
                <a:cs typeface="Century Gothic"/>
              </a:rPr>
              <a:t>steps to create a micro-grid</a:t>
            </a:r>
          </a:p>
          <a:p>
            <a:pPr algn="ctr"/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34534" y="643008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www.transenergy.com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57400" y="3173505"/>
            <a:ext cx="4267200" cy="1447800"/>
          </a:xfrm>
          <a:prstGeom prst="ellipse">
            <a:avLst/>
          </a:prstGeom>
          <a:noFill/>
          <a:ln w="57150" cmpd="sng">
            <a:gradFill flip="none" rotWithShape="1">
              <a:gsLst>
                <a:gs pos="55000">
                  <a:schemeClr val="accent2">
                    <a:lumMod val="75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133600" y="3201729"/>
            <a:ext cx="4114800" cy="1360307"/>
          </a:xfrm>
          <a:prstGeom prst="ellipse">
            <a:avLst/>
          </a:prstGeom>
          <a:noFill/>
          <a:ln w="19050" cmpd="sng">
            <a:solidFill>
              <a:schemeClr val="accent1">
                <a:lumMod val="60000"/>
                <a:lumOff val="40000"/>
                <a:alpha val="62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Gray house orange roof-08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286000"/>
            <a:ext cx="792493" cy="717905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3" name="Picture 12" descr="Orange solar icons]-06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3"/>
          <a:stretch/>
        </p:blipFill>
        <p:spPr>
          <a:xfrm>
            <a:off x="914400" y="1981200"/>
            <a:ext cx="1039106" cy="1219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32" name="Picture 31" descr="Orange solar icons]-06.pn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3"/>
          <a:stretch/>
        </p:blipFill>
        <p:spPr>
          <a:xfrm>
            <a:off x="533400" y="2362200"/>
            <a:ext cx="714385" cy="838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5" name="Group 4"/>
          <p:cNvGrpSpPr/>
          <p:nvPr/>
        </p:nvGrpSpPr>
        <p:grpSpPr>
          <a:xfrm>
            <a:off x="4451350" y="1066802"/>
            <a:ext cx="3244850" cy="603504"/>
            <a:chOff x="4572000" y="5120342"/>
            <a:chExt cx="3244850" cy="582419"/>
          </a:xfrm>
        </p:grpSpPr>
        <p:grpSp>
          <p:nvGrpSpPr>
            <p:cNvPr id="37" name="Group 36"/>
            <p:cNvGrpSpPr/>
            <p:nvPr/>
          </p:nvGrpSpPr>
          <p:grpSpPr>
            <a:xfrm>
              <a:off x="4572000" y="5120342"/>
              <a:ext cx="3048000" cy="582419"/>
              <a:chOff x="620670" y="4435710"/>
              <a:chExt cx="3048000" cy="582419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20670" y="4435710"/>
                <a:ext cx="3048000" cy="5824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63500" dist="25400" dir="2700000" rotWithShape="0">
                  <a:schemeClr val="tx1">
                    <a:lumMod val="50000"/>
                    <a:lumOff val="50000"/>
                    <a:alpha val="35000"/>
                  </a:scheme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Isosceles Triangle 43"/>
              <p:cNvSpPr/>
              <p:nvPr/>
            </p:nvSpPr>
            <p:spPr>
              <a:xfrm>
                <a:off x="773070" y="4892910"/>
                <a:ext cx="228600" cy="76200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4616450" y="5161179"/>
              <a:ext cx="3200400" cy="504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FFFF"/>
                  </a:solidFill>
                  <a:latin typeface="Century Gothic"/>
                  <a:cs typeface="Century Gothic"/>
                </a:rPr>
                <a:t>Step 3: Add cloud-based management system</a:t>
              </a:r>
            </a:p>
          </p:txBody>
        </p:sp>
      </p:grpSp>
      <p:sp>
        <p:nvSpPr>
          <p:cNvPr id="45" name="Isosceles Triangle 44"/>
          <p:cNvSpPr/>
          <p:nvPr/>
        </p:nvSpPr>
        <p:spPr>
          <a:xfrm rot="10800000">
            <a:off x="4679950" y="1695075"/>
            <a:ext cx="228600" cy="76200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ular Callout 54"/>
          <p:cNvSpPr/>
          <p:nvPr/>
        </p:nvSpPr>
        <p:spPr>
          <a:xfrm>
            <a:off x="6248400" y="5447550"/>
            <a:ext cx="2895600" cy="648450"/>
          </a:xfrm>
          <a:prstGeom prst="wedgeRectCallout">
            <a:avLst>
              <a:gd name="adj1" fmla="val -22459"/>
              <a:gd name="adj2" fmla="val 46643"/>
            </a:avLst>
          </a:prstGeom>
          <a:solidFill>
            <a:schemeClr val="accent2">
              <a:lumMod val="75000"/>
              <a:alpha val="63000"/>
            </a:schemeClr>
          </a:solidFill>
          <a:ln w="6350">
            <a:solidFill>
              <a:srgbClr val="FF6600"/>
            </a:solidFill>
          </a:ln>
          <a:effectLst>
            <a:outerShdw blurRad="123825" dist="38100" dir="5400000" rotWithShape="0">
              <a:schemeClr val="tx1">
                <a:lumMod val="50000"/>
                <a:lumOff val="50000"/>
                <a:alpha val="38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/>
                <a:cs typeface="Century Gothic"/>
              </a:rPr>
              <a:t>H</a:t>
            </a:r>
            <a: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  <a:t>andles predictive load balancing </a:t>
            </a:r>
          </a:p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  <a:t>Takes into account weather and power</a:t>
            </a:r>
            <a:b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</a:br>
            <a: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  <a:t>fluctuations  both on and off the micro-grid</a:t>
            </a:r>
            <a:endParaRPr lang="en-US" sz="9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11" name="Picture 10" descr="orange and gray battery-11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232" y="5333906"/>
            <a:ext cx="618845" cy="897738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56" name="TextBox 55"/>
          <p:cNvSpPr txBox="1"/>
          <p:nvPr/>
        </p:nvSpPr>
        <p:spPr>
          <a:xfrm>
            <a:off x="3663004" y="2352979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F7F7F"/>
                </a:solidFill>
                <a:latin typeface="Century Gothic"/>
                <a:cs typeface="Century Gothic"/>
              </a:rPr>
              <a:t>Cloud-based </a:t>
            </a:r>
            <a:br>
              <a:rPr lang="en-US" sz="1100" dirty="0" smtClean="0">
                <a:solidFill>
                  <a:srgbClr val="7F7F7F"/>
                </a:solidFill>
                <a:latin typeface="Century Gothic"/>
                <a:cs typeface="Century Gothic"/>
              </a:rPr>
            </a:br>
            <a:r>
              <a:rPr lang="en-US" sz="1100" dirty="0" smtClean="0">
                <a:solidFill>
                  <a:srgbClr val="7F7F7F"/>
                </a:solidFill>
                <a:latin typeface="Century Gothic"/>
                <a:cs typeface="Century Gothic"/>
              </a:rPr>
              <a:t>management</a:t>
            </a:r>
            <a:endParaRPr lang="en-US" sz="1100" dirty="0">
              <a:solidFill>
                <a:srgbClr val="7F7F7F"/>
              </a:solidFill>
              <a:latin typeface="Century Gothic"/>
              <a:cs typeface="Century Gothic"/>
            </a:endParaRPr>
          </a:p>
        </p:txBody>
      </p:sp>
      <p:pic>
        <p:nvPicPr>
          <p:cNvPr id="39" name="Picture 38" descr="cloud based computing in orange-10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150" y="1436391"/>
            <a:ext cx="1066800" cy="729205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pic>
        <p:nvPicPr>
          <p:cNvPr id="40" name="Picture 39" descr="Gray computer and phone-12.png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" t="6791"/>
          <a:stretch/>
        </p:blipFill>
        <p:spPr>
          <a:xfrm>
            <a:off x="2463800" y="2401008"/>
            <a:ext cx="224125" cy="340634"/>
          </a:xfrm>
          <a:prstGeom prst="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</p:pic>
      <p:pic>
        <p:nvPicPr>
          <p:cNvPr id="42" name="Picture 41" descr="Gray computer and phone-11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126" y="2376193"/>
            <a:ext cx="533400" cy="443207"/>
          </a:xfrm>
          <a:prstGeom prst="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</p:pic>
      <p:pic>
        <p:nvPicPr>
          <p:cNvPr id="47" name="Picture 46" descr="electric car gray and green-14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581400"/>
            <a:ext cx="1143000" cy="885607"/>
          </a:xfrm>
          <a:prstGeom prst="rect">
            <a:avLst/>
          </a:prstGeom>
          <a:ln>
            <a:noFill/>
          </a:ln>
          <a:effectLst>
            <a:outerShdw blurRad="76200" dist="25400" dir="13500000" sy="23000" kx="1200000" algn="br" rotWithShape="0">
              <a:prstClr val="black">
                <a:alpha val="22000"/>
              </a:prstClr>
            </a:outerShdw>
          </a:effectLst>
        </p:spPr>
      </p:pic>
      <p:pic>
        <p:nvPicPr>
          <p:cNvPr id="8" name="Picture 7" descr="Wireless in cloud-15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59412" y="1986604"/>
            <a:ext cx="478339" cy="31750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1852726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45" grpId="0" animBg="1"/>
      <p:bldP spid="55" grpId="0" animBg="1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urved Connector 18"/>
          <p:cNvCxnSpPr>
            <a:stCxn id="29" idx="0"/>
          </p:cNvCxnSpPr>
          <p:nvPr/>
        </p:nvCxnSpPr>
        <p:spPr>
          <a:xfrm rot="16200000" flipH="1" flipV="1">
            <a:off x="5952246" y="1772747"/>
            <a:ext cx="455155" cy="1539246"/>
          </a:xfrm>
          <a:prstGeom prst="curvedConnector4">
            <a:avLst>
              <a:gd name="adj1" fmla="val -33603"/>
              <a:gd name="adj2" fmla="val 62871"/>
            </a:avLst>
          </a:prstGeom>
          <a:solidFill>
            <a:srgbClr val="8D8E91"/>
          </a:solidFill>
          <a:ln w="57150" cmpd="sng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5177019" y="2535591"/>
            <a:ext cx="505127" cy="322844"/>
            <a:chOff x="5177019" y="2535591"/>
            <a:chExt cx="505127" cy="322844"/>
          </a:xfrm>
        </p:grpSpPr>
        <p:grpSp>
          <p:nvGrpSpPr>
            <p:cNvPr id="36" name="Group 35"/>
            <p:cNvGrpSpPr/>
            <p:nvPr/>
          </p:nvGrpSpPr>
          <p:grpSpPr>
            <a:xfrm rot="1133022">
              <a:off x="5177019" y="2535591"/>
              <a:ext cx="505127" cy="322844"/>
              <a:chOff x="5279973" y="2629954"/>
              <a:chExt cx="505127" cy="322844"/>
            </a:xfrm>
            <a:solidFill>
              <a:srgbClr val="8D8E91"/>
            </a:solidFill>
          </p:grpSpPr>
          <p:sp>
            <p:nvSpPr>
              <p:cNvPr id="33" name="Rounded Rectangle 32"/>
              <p:cNvSpPr/>
              <p:nvPr/>
            </p:nvSpPr>
            <p:spPr>
              <a:xfrm rot="20409792">
                <a:off x="5279973" y="2773037"/>
                <a:ext cx="222478" cy="71679"/>
              </a:xfrm>
              <a:prstGeom prst="roundRect">
                <a:avLst>
                  <a:gd name="adj" fmla="val 42375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 rot="20409792">
                <a:off x="5318349" y="2881119"/>
                <a:ext cx="222478" cy="71679"/>
              </a:xfrm>
              <a:prstGeom prst="roundRect">
                <a:avLst>
                  <a:gd name="adj" fmla="val 42375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 Same Side Corner Rectangle 25"/>
              <p:cNvSpPr/>
              <p:nvPr/>
            </p:nvSpPr>
            <p:spPr>
              <a:xfrm rot="4252507">
                <a:off x="5482609" y="2629954"/>
                <a:ext cx="302491" cy="302491"/>
              </a:xfrm>
              <a:prstGeom prst="round2SameRect">
                <a:avLst>
                  <a:gd name="adj1" fmla="val 36998"/>
                  <a:gd name="adj2" fmla="val 0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Freeform 15"/>
            <p:cNvSpPr/>
            <p:nvPr/>
          </p:nvSpPr>
          <p:spPr>
            <a:xfrm>
              <a:off x="5409609" y="2560359"/>
              <a:ext cx="267740" cy="228236"/>
            </a:xfrm>
            <a:custGeom>
              <a:avLst/>
              <a:gdLst>
                <a:gd name="connsiteX0" fmla="*/ 49 w 307756"/>
                <a:gd name="connsiteY0" fmla="*/ 17471 h 262348"/>
                <a:gd name="connsiteX1" fmla="*/ 167581 w 307756"/>
                <a:gd name="connsiteY1" fmla="*/ 12066 h 262348"/>
                <a:gd name="connsiteX2" fmla="*/ 275666 w 307756"/>
                <a:gd name="connsiteY2" fmla="*/ 49896 h 262348"/>
                <a:gd name="connsiteX3" fmla="*/ 302687 w 307756"/>
                <a:gd name="connsiteY3" fmla="*/ 157981 h 262348"/>
                <a:gd name="connsiteX4" fmla="*/ 291879 w 307756"/>
                <a:gd name="connsiteY4" fmla="*/ 260662 h 262348"/>
                <a:gd name="connsiteX5" fmla="*/ 151368 w 307756"/>
                <a:gd name="connsiteY5" fmla="*/ 206619 h 262348"/>
                <a:gd name="connsiteX6" fmla="*/ 49 w 307756"/>
                <a:gd name="connsiteY6" fmla="*/ 17471 h 262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7756" h="262348">
                  <a:moveTo>
                    <a:pt x="49" y="17471"/>
                  </a:moveTo>
                  <a:cubicBezTo>
                    <a:pt x="2751" y="-14954"/>
                    <a:pt x="121645" y="6662"/>
                    <a:pt x="167581" y="12066"/>
                  </a:cubicBezTo>
                  <a:cubicBezTo>
                    <a:pt x="213517" y="17470"/>
                    <a:pt x="253148" y="25577"/>
                    <a:pt x="275666" y="49896"/>
                  </a:cubicBezTo>
                  <a:cubicBezTo>
                    <a:pt x="298184" y="74215"/>
                    <a:pt x="299985" y="122853"/>
                    <a:pt x="302687" y="157981"/>
                  </a:cubicBezTo>
                  <a:cubicBezTo>
                    <a:pt x="305389" y="193109"/>
                    <a:pt x="317099" y="252556"/>
                    <a:pt x="291879" y="260662"/>
                  </a:cubicBezTo>
                  <a:cubicBezTo>
                    <a:pt x="266659" y="268768"/>
                    <a:pt x="196403" y="247151"/>
                    <a:pt x="151368" y="206619"/>
                  </a:cubicBezTo>
                  <a:cubicBezTo>
                    <a:pt x="106333" y="166087"/>
                    <a:pt x="-2653" y="49896"/>
                    <a:pt x="49" y="17471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33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Oval 43"/>
          <p:cNvSpPr/>
          <p:nvPr/>
        </p:nvSpPr>
        <p:spPr>
          <a:xfrm>
            <a:off x="3479800" y="3672840"/>
            <a:ext cx="2021305" cy="6858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 cmpd="sng">
            <a:solidFill>
              <a:schemeClr val="bg1">
                <a:lumMod val="85000"/>
                <a:alpha val="37000"/>
              </a:schemeClr>
            </a:solidFill>
            <a:prstDash val="solid"/>
          </a:ln>
          <a:effectLst>
            <a:glow rad="254000">
              <a:schemeClr val="accent3">
                <a:lumMod val="40000"/>
                <a:lumOff val="60000"/>
                <a:alpha val="15000"/>
              </a:schemeClr>
            </a:glow>
            <a:innerShdw blurRad="63500" dist="50800" dir="13500000">
              <a:schemeClr val="tx1">
                <a:lumMod val="85000"/>
                <a:lumOff val="15000"/>
                <a:alpha val="50000"/>
              </a:schemeClr>
            </a:innerShd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 rot="1655101" flipH="1">
            <a:off x="2755065" y="2862402"/>
            <a:ext cx="865270" cy="421995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0">
                <a:srgbClr val="90C226"/>
              </a:gs>
              <a:gs pos="100000">
                <a:schemeClr val="accent1">
                  <a:lumMod val="75000"/>
                </a:schemeClr>
              </a:gs>
            </a:gsLst>
            <a:lin ang="10800000" scaled="0"/>
            <a:tileRect/>
          </a:gradFill>
          <a:ln>
            <a:noFill/>
          </a:ln>
          <a:effectLst>
            <a:outerShdw blurRad="82550" dist="139700" dir="6300000" sx="106000" sy="106000" algn="t" rotWithShape="0">
              <a:schemeClr val="tx1">
                <a:lumMod val="75000"/>
                <a:lumOff val="25000"/>
                <a:alpha val="15000"/>
              </a:schemeClr>
            </a:outerShdw>
          </a:effectLst>
          <a:scene3d>
            <a:camera prst="obliqueBottomLef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52800" y="3352800"/>
            <a:ext cx="203200" cy="897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694177" flipH="1">
            <a:off x="1633532" y="3028171"/>
            <a:ext cx="1219200" cy="455897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51000">
                <a:schemeClr val="accent1"/>
              </a:gs>
              <a:gs pos="100000">
                <a:srgbClr val="5F8F1A"/>
              </a:gs>
            </a:gsLst>
            <a:lin ang="10800000" scaled="0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67000" y="3488988"/>
            <a:ext cx="152400" cy="76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21312634">
            <a:off x="5277435" y="2950202"/>
            <a:ext cx="1329898" cy="525948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62000">
                <a:srgbClr val="90C226"/>
              </a:gs>
              <a:gs pos="100000">
                <a:srgbClr val="357F15">
                  <a:alpha val="71000"/>
                </a:srgbClr>
              </a:gs>
            </a:gsLst>
            <a:lin ang="10800000" scaled="0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53" descr="Orange solar icons]-0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6" y="4379265"/>
            <a:ext cx="954652" cy="939077"/>
          </a:xfrm>
          <a:prstGeom prst="rect">
            <a:avLst/>
          </a:prstGeom>
          <a:ln>
            <a:noFill/>
          </a:ln>
          <a:effectLst>
            <a:outerShdw blurRad="98425" dist="635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46" name="Oval 45"/>
          <p:cNvSpPr/>
          <p:nvPr/>
        </p:nvSpPr>
        <p:spPr>
          <a:xfrm>
            <a:off x="2116281" y="3441697"/>
            <a:ext cx="4179136" cy="1417921"/>
          </a:xfrm>
          <a:prstGeom prst="ellipse">
            <a:avLst/>
          </a:prstGeom>
          <a:noFill/>
          <a:ln w="76200" cmpd="sng">
            <a:solidFill>
              <a:schemeClr val="bg1">
                <a:lumMod val="85000"/>
                <a:alpha val="37000"/>
              </a:schemeClr>
            </a:solidFill>
            <a:prstDash val="solid"/>
          </a:ln>
          <a:effectLst>
            <a:glow rad="254000">
              <a:schemeClr val="bg1">
                <a:lumMod val="85000"/>
                <a:alpha val="3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36813">
            <a:off x="2485914" y="4241361"/>
            <a:ext cx="685800" cy="3048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11187" y="3352800"/>
            <a:ext cx="4179136" cy="1417921"/>
          </a:xfrm>
          <a:prstGeom prst="ellipse">
            <a:avLst/>
          </a:prstGeom>
          <a:noFill/>
          <a:ln w="76200" cmpd="sng">
            <a:solidFill>
              <a:schemeClr val="bg1">
                <a:lumMod val="75000"/>
              </a:schemeClr>
            </a:solidFill>
            <a:prstDash val="sysDash"/>
          </a:ln>
          <a:effectLst>
            <a:glow rad="101600">
              <a:schemeClr val="bg1">
                <a:lumMod val="85000"/>
                <a:alpha val="4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057400" y="3249705"/>
            <a:ext cx="4267200" cy="1447800"/>
          </a:xfrm>
          <a:prstGeom prst="ellipse">
            <a:avLst/>
          </a:prstGeom>
          <a:noFill/>
          <a:ln w="76200" cmpd="sng">
            <a:solidFill>
              <a:schemeClr val="bg1">
                <a:lumMod val="75000"/>
              </a:schemeClr>
            </a:solidFill>
            <a:prstDash val="sysDash"/>
          </a:ln>
          <a:effectLst>
            <a:glow rad="101600">
              <a:schemeClr val="bg1">
                <a:lumMod val="85000"/>
                <a:alpha val="4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 rot="10260000" flipH="1">
            <a:off x="5836585" y="4145034"/>
            <a:ext cx="1200041" cy="502724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88900" dist="254000" dir="8100000" sx="111000" sy="111000" kx="800400" algn="br" rotWithShape="0">
              <a:schemeClr val="tx1">
                <a:lumMod val="75000"/>
                <a:lumOff val="25000"/>
                <a:alpha val="17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9380000" flipH="1" flipV="1">
            <a:off x="3880377" y="4563460"/>
            <a:ext cx="658368" cy="704088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0">
                <a:srgbClr val="90C226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3675" dist="139700" dir="612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flipH="1" flipV="1">
            <a:off x="1429605" y="4323261"/>
            <a:ext cx="1474984" cy="442047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92075" dist="12700" dir="13500000" sx="65000" sy="65000" kx="1200000" algn="br" rotWithShape="0">
              <a:prstClr val="black">
                <a:alpha val="1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954" y="76200"/>
            <a:ext cx="1530780" cy="762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66311" y="381000"/>
            <a:ext cx="299413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NUI MICRO-GRID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Key </a:t>
            </a:r>
            <a:r>
              <a:rPr lang="en-US" sz="1400" i="1" dirty="0">
                <a:solidFill>
                  <a:srgbClr val="FF6600"/>
                </a:solidFill>
                <a:latin typeface="Century Gothic"/>
                <a:cs typeface="Century Gothic"/>
              </a:rPr>
              <a:t>steps to create a micro-grid</a:t>
            </a:r>
          </a:p>
          <a:p>
            <a:pPr algn="ctr"/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34534" y="643008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www.transenergy.com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57400" y="3173505"/>
            <a:ext cx="4267200" cy="1447800"/>
          </a:xfrm>
          <a:prstGeom prst="ellipse">
            <a:avLst/>
          </a:prstGeom>
          <a:noFill/>
          <a:ln w="57150" cmpd="sng">
            <a:gradFill flip="none" rotWithShape="1">
              <a:gsLst>
                <a:gs pos="55000">
                  <a:schemeClr val="accent2">
                    <a:lumMod val="75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133600" y="3201729"/>
            <a:ext cx="4114800" cy="1360307"/>
          </a:xfrm>
          <a:prstGeom prst="ellipse">
            <a:avLst/>
          </a:prstGeom>
          <a:noFill/>
          <a:ln w="19050" cmpd="sng">
            <a:solidFill>
              <a:schemeClr val="accent1">
                <a:lumMod val="60000"/>
                <a:lumOff val="40000"/>
                <a:alpha val="62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Gray house orange roof-08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314793"/>
            <a:ext cx="792493" cy="717905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5" name="Group 4"/>
          <p:cNvGrpSpPr/>
          <p:nvPr/>
        </p:nvGrpSpPr>
        <p:grpSpPr>
          <a:xfrm>
            <a:off x="533400" y="1981200"/>
            <a:ext cx="1420106" cy="1219200"/>
            <a:chOff x="533400" y="1981200"/>
            <a:chExt cx="1420106" cy="1219200"/>
          </a:xfrm>
        </p:grpSpPr>
        <p:pic>
          <p:nvPicPr>
            <p:cNvPr id="13" name="Picture 12" descr="Orange solar icons]-06.png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183"/>
            <a:stretch/>
          </p:blipFill>
          <p:spPr>
            <a:xfrm>
              <a:off x="914400" y="1981200"/>
              <a:ext cx="1039106" cy="1219200"/>
            </a:xfrm>
            <a:prstGeom prst="rect">
              <a:avLst/>
            </a:prstGeom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2" name="Picture 31" descr="Orange solar icons]-06.png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183"/>
            <a:stretch/>
          </p:blipFill>
          <p:spPr>
            <a:xfrm>
              <a:off x="533400" y="2362200"/>
              <a:ext cx="714385" cy="838200"/>
            </a:xfrm>
            <a:prstGeom prst="rect">
              <a:avLst/>
            </a:prstGeom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11" name="Picture 10" descr="orange and gray battery-11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232" y="5333906"/>
            <a:ext cx="618845" cy="897738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47" name="Picture 46" descr="electric car gray and green-14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610193"/>
            <a:ext cx="1143000" cy="885607"/>
          </a:xfrm>
          <a:prstGeom prst="rect">
            <a:avLst/>
          </a:prstGeom>
          <a:ln>
            <a:noFill/>
          </a:ln>
          <a:effectLst>
            <a:outerShdw blurRad="76200" dist="25400" dir="13500000" sy="23000" kx="1200000" algn="br" rotWithShape="0">
              <a:prstClr val="black">
                <a:alpha val="22000"/>
              </a:prstClr>
            </a:outerShdw>
          </a:effectLst>
        </p:spPr>
      </p:pic>
      <p:grpSp>
        <p:nvGrpSpPr>
          <p:cNvPr id="3" name="Group 2"/>
          <p:cNvGrpSpPr/>
          <p:nvPr/>
        </p:nvGrpSpPr>
        <p:grpSpPr>
          <a:xfrm>
            <a:off x="2463800" y="1436391"/>
            <a:ext cx="1214726" cy="1383009"/>
            <a:chOff x="2463800" y="1436391"/>
            <a:chExt cx="1214726" cy="1383009"/>
          </a:xfrm>
        </p:grpSpPr>
        <p:cxnSp>
          <p:nvCxnSpPr>
            <p:cNvPr id="43" name="Elbow Connector 42"/>
            <p:cNvCxnSpPr>
              <a:stCxn id="42" idx="0"/>
              <a:endCxn id="40" idx="0"/>
            </p:cNvCxnSpPr>
            <p:nvPr/>
          </p:nvCxnSpPr>
          <p:spPr>
            <a:xfrm rot="16200000" flipH="1" flipV="1">
              <a:off x="2981437" y="1970618"/>
              <a:ext cx="24815" cy="835963"/>
            </a:xfrm>
            <a:prstGeom prst="bentConnector3">
              <a:avLst>
                <a:gd name="adj1" fmla="val -3173081"/>
              </a:avLst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39" name="Picture 38" descr="cloud based computing in orange-10.png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0150" y="1436391"/>
              <a:ext cx="1066800" cy="729205"/>
            </a:xfrm>
            <a:prstGeom prst="rect">
              <a:avLst/>
            </a:prstGeom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</p:pic>
        <p:pic>
          <p:nvPicPr>
            <p:cNvPr id="40" name="Picture 39" descr="Gray computer and phone-12.png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8" t="6791"/>
            <a:stretch/>
          </p:blipFill>
          <p:spPr>
            <a:xfrm>
              <a:off x="2463800" y="2401008"/>
              <a:ext cx="224125" cy="340634"/>
            </a:xfrm>
            <a:prstGeom prst="rect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2" name="Picture 41" descr="Gray computer and phone-11.png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5126" y="2376193"/>
              <a:ext cx="533400" cy="443207"/>
            </a:xfrm>
            <a:prstGeom prst="rect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8" name="Picture 7" descr="Wireless in cloud-15.png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759412" y="1986604"/>
              <a:ext cx="478339" cy="317500"/>
            </a:xfrm>
            <a:prstGeom prst="rect">
              <a:avLst/>
            </a:prstGeom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</p:pic>
      </p:grpSp>
      <p:grpSp>
        <p:nvGrpSpPr>
          <p:cNvPr id="49" name="Group 48"/>
          <p:cNvGrpSpPr/>
          <p:nvPr/>
        </p:nvGrpSpPr>
        <p:grpSpPr>
          <a:xfrm>
            <a:off x="4495800" y="1066802"/>
            <a:ext cx="3124200" cy="603504"/>
            <a:chOff x="4572000" y="5120342"/>
            <a:chExt cx="3244850" cy="582419"/>
          </a:xfrm>
        </p:grpSpPr>
        <p:grpSp>
          <p:nvGrpSpPr>
            <p:cNvPr id="50" name="Group 49"/>
            <p:cNvGrpSpPr/>
            <p:nvPr/>
          </p:nvGrpSpPr>
          <p:grpSpPr>
            <a:xfrm>
              <a:off x="4572000" y="5120342"/>
              <a:ext cx="3048000" cy="582419"/>
              <a:chOff x="620670" y="4435710"/>
              <a:chExt cx="3048000" cy="582419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620670" y="4435710"/>
                <a:ext cx="3048000" cy="5824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63500" dist="25400" dir="2700000" rotWithShape="0">
                  <a:schemeClr val="tx1">
                    <a:lumMod val="50000"/>
                    <a:lumOff val="50000"/>
                    <a:alpha val="35000"/>
                  </a:scheme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Isosceles Triangle 56"/>
              <p:cNvSpPr/>
              <p:nvPr/>
            </p:nvSpPr>
            <p:spPr>
              <a:xfrm>
                <a:off x="773070" y="4892910"/>
                <a:ext cx="228600" cy="76200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4616450" y="5161179"/>
              <a:ext cx="3200400" cy="504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FFFF"/>
                  </a:solidFill>
                  <a:latin typeface="Century Gothic"/>
                  <a:cs typeface="Century Gothic"/>
                </a:rPr>
                <a:t>Step </a:t>
              </a:r>
              <a:r>
                <a:rPr lang="en-US" sz="1400" dirty="0">
                  <a:solidFill>
                    <a:srgbClr val="FFFFFF"/>
                  </a:solidFill>
                  <a:latin typeface="Century Gothic"/>
                  <a:cs typeface="Century Gothic"/>
                </a:rPr>
                <a:t>4</a:t>
              </a:r>
              <a:r>
                <a:rPr lang="en-US" sz="1400" dirty="0" smtClean="0">
                  <a:solidFill>
                    <a:srgbClr val="FFFFFF"/>
                  </a:solidFill>
                  <a:latin typeface="Century Gothic"/>
                  <a:cs typeface="Century Gothic"/>
                </a:rPr>
                <a:t>: Connect everything</a:t>
              </a:r>
              <a:br>
                <a:rPr lang="en-US" sz="1400" dirty="0" smtClean="0">
                  <a:solidFill>
                    <a:srgbClr val="FFFFFF"/>
                  </a:solidFill>
                  <a:latin typeface="Century Gothic"/>
                  <a:cs typeface="Century Gothic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entury Gothic"/>
                  <a:cs typeface="Century Gothic"/>
                </a:rPr>
                <a:t>to the NUI Frontier controller</a:t>
              </a:r>
            </a:p>
          </p:txBody>
        </p:sp>
      </p:grpSp>
      <p:sp>
        <p:nvSpPr>
          <p:cNvPr id="58" name="Isosceles Triangle 57"/>
          <p:cNvSpPr/>
          <p:nvPr/>
        </p:nvSpPr>
        <p:spPr>
          <a:xfrm rot="10800000">
            <a:off x="4724400" y="1695075"/>
            <a:ext cx="228600" cy="76200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ular Callout 59"/>
          <p:cNvSpPr/>
          <p:nvPr/>
        </p:nvSpPr>
        <p:spPr>
          <a:xfrm>
            <a:off x="6248400" y="5410200"/>
            <a:ext cx="2895600" cy="762000"/>
          </a:xfrm>
          <a:prstGeom prst="wedgeRectCallout">
            <a:avLst>
              <a:gd name="adj1" fmla="val -22459"/>
              <a:gd name="adj2" fmla="val 46643"/>
            </a:avLst>
          </a:prstGeom>
          <a:solidFill>
            <a:schemeClr val="accent2">
              <a:lumMod val="75000"/>
              <a:alpha val="63000"/>
            </a:schemeClr>
          </a:solidFill>
          <a:ln w="6350">
            <a:solidFill>
              <a:srgbClr val="FF6600"/>
            </a:solidFill>
          </a:ln>
          <a:effectLst>
            <a:outerShdw blurRad="123825" dist="38100" dir="5400000" rotWithShape="0">
              <a:schemeClr val="tx1">
                <a:lumMod val="50000"/>
                <a:lumOff val="50000"/>
                <a:alpha val="38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  <a:t>Creates an intelligent micro-grid that you control right from your home</a:t>
            </a:r>
          </a:p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  <a:t>Receives energy from the grid, generators</a:t>
            </a:r>
            <a:r>
              <a:rPr lang="en-US" sz="900" dirty="0">
                <a:solidFill>
                  <a:schemeClr val="bg1"/>
                </a:solidFill>
                <a:latin typeface="Century Gothic"/>
                <a:cs typeface="Century Gothic"/>
              </a:rPr>
              <a:t/>
            </a:r>
            <a:br>
              <a:rPr lang="en-US" sz="900" dirty="0">
                <a:solidFill>
                  <a:schemeClr val="bg1"/>
                </a:solidFill>
                <a:latin typeface="Century Gothic"/>
                <a:cs typeface="Century Gothic"/>
              </a:rPr>
            </a:br>
            <a: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  <a:t>and renewable sources</a:t>
            </a:r>
          </a:p>
        </p:txBody>
      </p:sp>
      <p:pic>
        <p:nvPicPr>
          <p:cNvPr id="62" name="Picture 61" descr="frontier-02.jpg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515" b="98788" l="3460" r="97578">
                        <a14:foregroundMark x1="70069" y1="11515" x2="70069" y2="11515"/>
                        <a14:foregroundMark x1="88062" y1="14242" x2="88062" y2="14242"/>
                        <a14:foregroundMark x1="79239" y1="27273" x2="79239" y2="27273"/>
                        <a14:foregroundMark x1="61419" y1="13030" x2="61419" y2="13030"/>
                        <a14:foregroundMark x1="61073" y1="5455" x2="61073" y2="5455"/>
                        <a14:foregroundMark x1="54325" y1="7677" x2="54325" y2="7677"/>
                        <a14:foregroundMark x1="71453" y1="36263" x2="71453" y2="36263"/>
                        <a14:foregroundMark x1="65571" y1="27980" x2="65571" y2="27980"/>
                        <a14:foregroundMark x1="60554" y1="43232" x2="60554" y2="43232"/>
                        <a14:foregroundMark x1="76298" y1="65354" x2="76298" y2="65354"/>
                        <a14:foregroundMark x1="63841" y1="52424" x2="63841" y2="52424"/>
                        <a14:foregroundMark x1="88062" y1="51717" x2="88062" y2="51717"/>
                        <a14:foregroundMark x1="59343" y1="69697" x2="59343" y2="69697"/>
                        <a14:foregroundMark x1="85121" y1="80101" x2="85121" y2="80101"/>
                        <a14:foregroundMark x1="62284" y1="85657" x2="62284" y2="85657"/>
                        <a14:foregroundMark x1="46021" y1="93939" x2="46021" y2="939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905000"/>
            <a:ext cx="1423303" cy="2438400"/>
          </a:xfrm>
          <a:prstGeom prst="rect">
            <a:avLst/>
          </a:prstGeom>
          <a:effectLst>
            <a:outerShdw blurRad="79375" dist="190500" dir="13500000" sy="23000" kx="1200000" algn="br" rotWithShape="0">
              <a:schemeClr val="bg1">
                <a:lumMod val="65000"/>
                <a:alpha val="20000"/>
              </a:schemeClr>
            </a:outerShdw>
          </a:effectLst>
        </p:spPr>
      </p:pic>
      <p:grpSp>
        <p:nvGrpSpPr>
          <p:cNvPr id="15" name="Group 14"/>
          <p:cNvGrpSpPr/>
          <p:nvPr/>
        </p:nvGrpSpPr>
        <p:grpSpPr>
          <a:xfrm>
            <a:off x="6901234" y="2220608"/>
            <a:ext cx="92954" cy="92954"/>
            <a:chOff x="6901234" y="2220608"/>
            <a:chExt cx="92954" cy="92954"/>
          </a:xfrm>
        </p:grpSpPr>
        <p:sp>
          <p:nvSpPr>
            <p:cNvPr id="18" name="Oval 17"/>
            <p:cNvSpPr/>
            <p:nvPr/>
          </p:nvSpPr>
          <p:spPr>
            <a:xfrm>
              <a:off x="6901234" y="2220608"/>
              <a:ext cx="92954" cy="9295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38100" dist="25400" dir="5400000" rotWithShape="0">
                <a:schemeClr val="bg1">
                  <a:lumMod val="5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6918534" y="2237908"/>
              <a:ext cx="54864" cy="5486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>
              <a:outerShdw blurRad="38100" dist="25400" dir="5400000" rotWithShape="0">
                <a:schemeClr val="bg1">
                  <a:lumMod val="5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3918167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-0.025 -1.85185E-6 " pathEditMode="relative" ptsTypes="AA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7326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7326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500"/>
                            </p:stCondLst>
                            <p:childTnLst>
                              <p:par>
                                <p:cTn id="52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500"/>
                            </p:stCondLst>
                            <p:childTnLst>
                              <p:par>
                                <p:cTn id="59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7326"/>
                                      </p:to>
                                    </p:animClr>
                                    <p:animClr clrSpc="rgb" dir="cw">
                                      <p:cBhvr>
                                        <p:cTn id="61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7326"/>
                                      </p:to>
                                    </p:animClr>
                                    <p:set>
                                      <p:cBhvr>
                                        <p:cTn id="62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7326"/>
                                      </p:to>
                                    </p:animClr>
                                    <p:animClr clrSpc="rgb" dir="cw">
                                      <p:cBhvr>
                                        <p:cTn id="77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7326"/>
                                      </p:to>
                                    </p:animClr>
                                    <p:set>
                                      <p:cBhvr>
                                        <p:cTn id="78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500"/>
                            </p:stCondLst>
                            <p:childTnLst>
                              <p:par>
                                <p:cTn id="8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6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500"/>
                            </p:stCondLst>
                            <p:childTnLst>
                              <p:par>
                                <p:cTn id="91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7326"/>
                                      </p:to>
                                    </p:animClr>
                                    <p:animClr clrSpc="rgb" dir="cw">
                                      <p:cBhvr>
                                        <p:cTn id="93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7326"/>
                                      </p:to>
                                    </p:animClr>
                                    <p:set>
                                      <p:cBhvr>
                                        <p:cTn id="94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2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7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25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7326"/>
                                      </p:to>
                                    </p:animClr>
                                    <p:animClr clrSpc="rgb" dir="cw">
                                      <p:cBhvr>
                                        <p:cTn id="109" dur="25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7326"/>
                                      </p:to>
                                    </p:animClr>
                                    <p:set>
                                      <p:cBhvr>
                                        <p:cTn id="110" dur="25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5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8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3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7326"/>
                                      </p:to>
                                    </p:animClr>
                                    <p:animClr clrSpc="rgb" dir="cw">
                                      <p:cBhvr>
                                        <p:cTn id="125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7326"/>
                                      </p:to>
                                    </p:animClr>
                                    <p:set>
                                      <p:cBhvr>
                                        <p:cTn id="126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2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4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3" grpId="0" animBg="1"/>
      <p:bldP spid="53" grpId="1" animBg="1"/>
      <p:bldP spid="48" grpId="0" animBg="1"/>
      <p:bldP spid="48" grpId="1" animBg="1"/>
      <p:bldP spid="12" grpId="0" animBg="1"/>
      <p:bldP spid="12" grpId="1" animBg="1"/>
      <p:bldP spid="59" grpId="0" animBg="1"/>
      <p:bldP spid="59" grpId="1" animBg="1"/>
      <p:bldP spid="41" grpId="0" animBg="1"/>
      <p:bldP spid="41" grpId="1" animBg="1"/>
      <p:bldP spid="28" grpId="0" animBg="1"/>
      <p:bldP spid="28" grpId="1" animBg="1"/>
      <p:bldP spid="58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Elbow Connector 42"/>
          <p:cNvCxnSpPr>
            <a:stCxn id="42" idx="0"/>
            <a:endCxn id="40" idx="0"/>
          </p:cNvCxnSpPr>
          <p:nvPr/>
        </p:nvCxnSpPr>
        <p:spPr>
          <a:xfrm rot="16200000" flipH="1" flipV="1">
            <a:off x="2981437" y="1970618"/>
            <a:ext cx="24815" cy="835963"/>
          </a:xfrm>
          <a:prstGeom prst="bentConnector3">
            <a:avLst>
              <a:gd name="adj1" fmla="val -3173081"/>
            </a:avLst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>
          <a:xfrm rot="1655101" flipH="1">
            <a:off x="2755065" y="2862402"/>
            <a:ext cx="865270" cy="421995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0"/>
            <a:tileRect/>
          </a:gradFill>
          <a:ln>
            <a:noFill/>
          </a:ln>
          <a:effectLst>
            <a:outerShdw blurRad="82550" dist="139700" dir="6300000" sx="106000" sy="106000" algn="t" rotWithShape="0">
              <a:schemeClr val="tx1">
                <a:lumMod val="75000"/>
                <a:lumOff val="25000"/>
                <a:alpha val="15000"/>
              </a:schemeClr>
            </a:outerShdw>
          </a:effectLst>
          <a:scene3d>
            <a:camera prst="obliqueBottomLef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52800" y="3352800"/>
            <a:ext cx="203200" cy="897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694177" flipH="1">
            <a:off x="1633532" y="3028171"/>
            <a:ext cx="1219200" cy="455897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51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0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67000" y="3488988"/>
            <a:ext cx="152400" cy="76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21312634">
            <a:off x="5277435" y="2950202"/>
            <a:ext cx="1329898" cy="525948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62000">
                <a:schemeClr val="bg1">
                  <a:lumMod val="85000"/>
                </a:schemeClr>
              </a:gs>
              <a:gs pos="100000">
                <a:schemeClr val="bg1">
                  <a:lumMod val="65000"/>
                  <a:alpha val="71000"/>
                </a:schemeClr>
              </a:gs>
            </a:gsLst>
            <a:lin ang="10800000" scaled="0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53" descr="Orange solar icons]-05.pn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6" y="4394923"/>
            <a:ext cx="954652" cy="939077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schemeClr val="bg1">
                <a:lumMod val="50000"/>
                <a:alpha val="20000"/>
              </a:schemeClr>
            </a:outerShdw>
          </a:effectLst>
        </p:spPr>
      </p:pic>
      <p:sp>
        <p:nvSpPr>
          <p:cNvPr id="46" name="Oval 45"/>
          <p:cNvSpPr/>
          <p:nvPr/>
        </p:nvSpPr>
        <p:spPr>
          <a:xfrm>
            <a:off x="2116281" y="3441697"/>
            <a:ext cx="4179136" cy="1417921"/>
          </a:xfrm>
          <a:prstGeom prst="ellipse">
            <a:avLst/>
          </a:prstGeom>
          <a:noFill/>
          <a:ln w="76200" cmpd="sng">
            <a:solidFill>
              <a:schemeClr val="bg1">
                <a:lumMod val="85000"/>
                <a:alpha val="37000"/>
              </a:schemeClr>
            </a:solidFill>
            <a:prstDash val="solid"/>
          </a:ln>
          <a:effectLst>
            <a:glow rad="254000">
              <a:schemeClr val="bg1">
                <a:lumMod val="85000"/>
                <a:alpha val="3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36813">
            <a:off x="2485914" y="4241361"/>
            <a:ext cx="685800" cy="3048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11187" y="3352800"/>
            <a:ext cx="4179136" cy="1417921"/>
          </a:xfrm>
          <a:prstGeom prst="ellipse">
            <a:avLst/>
          </a:prstGeom>
          <a:noFill/>
          <a:ln w="76200" cmpd="sng">
            <a:solidFill>
              <a:schemeClr val="bg1">
                <a:lumMod val="75000"/>
              </a:schemeClr>
            </a:solidFill>
            <a:prstDash val="sysDash"/>
          </a:ln>
          <a:effectLst>
            <a:glow rad="101600">
              <a:schemeClr val="bg1">
                <a:lumMod val="85000"/>
                <a:alpha val="4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057400" y="3249705"/>
            <a:ext cx="4267200" cy="1447800"/>
          </a:xfrm>
          <a:prstGeom prst="ellipse">
            <a:avLst/>
          </a:prstGeom>
          <a:noFill/>
          <a:ln w="76200" cmpd="sng">
            <a:solidFill>
              <a:schemeClr val="bg1">
                <a:lumMod val="75000"/>
              </a:schemeClr>
            </a:solidFill>
            <a:prstDash val="sysDash"/>
          </a:ln>
          <a:effectLst>
            <a:glow rad="101600">
              <a:schemeClr val="bg1">
                <a:lumMod val="85000"/>
                <a:alpha val="40000"/>
              </a:schemeClr>
            </a:glow>
            <a:softEdge rad="25400"/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 rot="10260000" flipH="1">
            <a:off x="5836585" y="4145034"/>
            <a:ext cx="1200041" cy="502724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outerShdw blurRad="88900" dist="254000" dir="8100000" sx="111000" sy="111000" kx="800400" algn="br" rotWithShape="0">
              <a:schemeClr val="tx1">
                <a:lumMod val="75000"/>
                <a:lumOff val="25000"/>
                <a:alpha val="17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9380000" flipH="1" flipV="1">
            <a:off x="3880377" y="4563460"/>
            <a:ext cx="658368" cy="704088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76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3675" dist="139700" dir="612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flipH="1" flipV="1">
            <a:off x="1429605" y="4323261"/>
            <a:ext cx="1474984" cy="442047"/>
          </a:xfrm>
          <a:custGeom>
            <a:avLst/>
            <a:gdLst>
              <a:gd name="connsiteX0" fmla="*/ 0 w 1152769"/>
              <a:gd name="connsiteY0" fmla="*/ 384256 h 455897"/>
              <a:gd name="connsiteX1" fmla="*/ 1152769 w 1152769"/>
              <a:gd name="connsiteY1" fmla="*/ 0 h 455897"/>
              <a:gd name="connsiteX2" fmla="*/ 306102 w 1152769"/>
              <a:gd name="connsiteY2" fmla="*/ 455897 h 455897"/>
              <a:gd name="connsiteX3" fmla="*/ 0 w 1152769"/>
              <a:gd name="connsiteY3" fmla="*/ 384256 h 4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769" h="455897">
                <a:moveTo>
                  <a:pt x="0" y="384256"/>
                </a:moveTo>
                <a:lnTo>
                  <a:pt x="1152769" y="0"/>
                </a:lnTo>
                <a:lnTo>
                  <a:pt x="306102" y="455897"/>
                </a:lnTo>
                <a:lnTo>
                  <a:pt x="0" y="38425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92075" dist="12700" dir="13500000" sx="65000" sy="65000" kx="1200000" algn="br" rotWithShape="0">
              <a:prstClr val="black">
                <a:alpha val="1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954" y="76200"/>
            <a:ext cx="1530780" cy="762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66311" y="381000"/>
            <a:ext cx="299413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NUI MICRO-GRID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Key </a:t>
            </a:r>
            <a:r>
              <a:rPr lang="en-US" sz="1400" i="1" dirty="0">
                <a:solidFill>
                  <a:srgbClr val="FF6600"/>
                </a:solidFill>
                <a:latin typeface="Century Gothic"/>
                <a:cs typeface="Century Gothic"/>
              </a:rPr>
              <a:t>steps to create a micro-grid</a:t>
            </a:r>
          </a:p>
          <a:p>
            <a:pPr algn="ctr"/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34534" y="643008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www.transenergy.com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57400" y="3173505"/>
            <a:ext cx="4267200" cy="1447800"/>
          </a:xfrm>
          <a:prstGeom prst="ellipse">
            <a:avLst/>
          </a:prstGeom>
          <a:noFill/>
          <a:ln w="57150" cmpd="sng">
            <a:gradFill flip="none" rotWithShape="1">
              <a:gsLst>
                <a:gs pos="55000">
                  <a:schemeClr val="accent2">
                    <a:lumMod val="75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133600" y="3201729"/>
            <a:ext cx="4114800" cy="1360307"/>
          </a:xfrm>
          <a:prstGeom prst="ellipse">
            <a:avLst/>
          </a:prstGeom>
          <a:noFill/>
          <a:ln w="19050" cmpd="sng">
            <a:solidFill>
              <a:schemeClr val="accent1">
                <a:lumMod val="60000"/>
                <a:lumOff val="40000"/>
                <a:alpha val="62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Gray house orange roof-08.png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286000"/>
            <a:ext cx="792493" cy="717905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schemeClr val="bg1">
                <a:lumMod val="50000"/>
                <a:alpha val="20000"/>
              </a:schemeClr>
            </a:outerShdw>
          </a:effectLst>
        </p:spPr>
      </p:pic>
      <p:pic>
        <p:nvPicPr>
          <p:cNvPr id="13" name="Picture 12" descr="Orange solar icons]-06.png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3"/>
          <a:stretch/>
        </p:blipFill>
        <p:spPr>
          <a:xfrm>
            <a:off x="914400" y="1981200"/>
            <a:ext cx="1039106" cy="1219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schemeClr val="bg1">
                <a:lumMod val="50000"/>
                <a:alpha val="20000"/>
              </a:schemeClr>
            </a:outerShdw>
          </a:effectLst>
        </p:spPr>
      </p:pic>
      <p:pic>
        <p:nvPicPr>
          <p:cNvPr id="32" name="Picture 31" descr="Orange solar icons]-06.png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3"/>
          <a:stretch/>
        </p:blipFill>
        <p:spPr>
          <a:xfrm>
            <a:off x="533400" y="2362200"/>
            <a:ext cx="714385" cy="838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schemeClr val="bg1">
                <a:lumMod val="50000"/>
                <a:alpha val="20000"/>
              </a:schemeClr>
            </a:outerShdw>
          </a:effectLst>
        </p:spPr>
      </p:pic>
      <p:pic>
        <p:nvPicPr>
          <p:cNvPr id="11" name="Picture 10" descr="orange and gray battery-11.png"/>
          <p:cNvPicPr>
            <a:picLocks noChangeAspect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232" y="5333906"/>
            <a:ext cx="618845" cy="897738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schemeClr val="bg1">
                <a:lumMod val="50000"/>
                <a:alpha val="20000"/>
              </a:schemeClr>
            </a:outerShdw>
          </a:effectLst>
        </p:spPr>
      </p:pic>
      <p:pic>
        <p:nvPicPr>
          <p:cNvPr id="39" name="Picture 38" descr="cloud based computing in orange-10.png"/>
          <p:cNvPicPr>
            <a:picLocks noChangeAspect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150" y="1436391"/>
            <a:ext cx="1066800" cy="729205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schemeClr val="bg1">
                <a:lumMod val="50000"/>
                <a:alpha val="15000"/>
              </a:schemeClr>
            </a:outerShdw>
          </a:effectLst>
        </p:spPr>
      </p:pic>
      <p:pic>
        <p:nvPicPr>
          <p:cNvPr id="40" name="Picture 39" descr="Gray computer and phone-12.png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" t="6791"/>
          <a:stretch/>
        </p:blipFill>
        <p:spPr>
          <a:xfrm>
            <a:off x="2463800" y="2401008"/>
            <a:ext cx="224125" cy="340634"/>
          </a:xfrm>
          <a:prstGeom prst="rect">
            <a:avLst/>
          </a:prstGeom>
          <a:effectLst>
            <a:outerShdw blurRad="76200" dist="12700" dir="8100000" sy="-23000" kx="800400" algn="br" rotWithShape="0">
              <a:schemeClr val="bg1">
                <a:lumMod val="50000"/>
                <a:alpha val="20000"/>
              </a:schemeClr>
            </a:outerShdw>
          </a:effectLst>
        </p:spPr>
      </p:pic>
      <p:pic>
        <p:nvPicPr>
          <p:cNvPr id="42" name="Picture 41" descr="Gray computer and phone-11.png"/>
          <p:cNvPicPr>
            <a:picLocks noChangeAspect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126" y="2376193"/>
            <a:ext cx="533400" cy="443207"/>
          </a:xfrm>
          <a:prstGeom prst="rect">
            <a:avLst/>
          </a:prstGeom>
          <a:effectLst>
            <a:outerShdw blurRad="76200" dist="12700" dir="8100000" sy="-23000" kx="800400" algn="br" rotWithShape="0">
              <a:schemeClr val="bg1">
                <a:lumMod val="50000"/>
                <a:alpha val="20000"/>
              </a:schemeClr>
            </a:outerShdw>
          </a:effectLst>
        </p:spPr>
      </p:pic>
      <p:pic>
        <p:nvPicPr>
          <p:cNvPr id="47" name="Picture 46" descr="electric car gray and green-14.png"/>
          <p:cNvPicPr>
            <a:picLocks noChangeAspect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581400"/>
            <a:ext cx="1143000" cy="885607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schemeClr val="bg1">
                <a:lumMod val="50000"/>
                <a:alpha val="20000"/>
              </a:schemeClr>
            </a:outerShdw>
          </a:effectLst>
        </p:spPr>
      </p:pic>
      <p:pic>
        <p:nvPicPr>
          <p:cNvPr id="8" name="Picture 7" descr="Wireless in cloud-15.png"/>
          <p:cNvPicPr>
            <a:picLocks noChangeAspect="1"/>
          </p:cNvPicPr>
          <p:nvPr/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59412" y="1986604"/>
            <a:ext cx="478339" cy="31750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schemeClr val="bg1">
                <a:lumMod val="50000"/>
                <a:alpha val="15000"/>
              </a:schemeClr>
            </a:outerShdw>
          </a:effectLst>
        </p:spPr>
      </p:pic>
      <p:grpSp>
        <p:nvGrpSpPr>
          <p:cNvPr id="49" name="Group 48"/>
          <p:cNvGrpSpPr/>
          <p:nvPr/>
        </p:nvGrpSpPr>
        <p:grpSpPr>
          <a:xfrm>
            <a:off x="4495800" y="1066802"/>
            <a:ext cx="3124200" cy="603504"/>
            <a:chOff x="4572000" y="5120342"/>
            <a:chExt cx="3244850" cy="582419"/>
          </a:xfrm>
        </p:grpSpPr>
        <p:grpSp>
          <p:nvGrpSpPr>
            <p:cNvPr id="50" name="Group 49"/>
            <p:cNvGrpSpPr/>
            <p:nvPr/>
          </p:nvGrpSpPr>
          <p:grpSpPr>
            <a:xfrm>
              <a:off x="4572000" y="5120342"/>
              <a:ext cx="3048000" cy="582419"/>
              <a:chOff x="620670" y="4435710"/>
              <a:chExt cx="3048000" cy="582419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620670" y="4435710"/>
                <a:ext cx="3048000" cy="5824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63500" dist="25400" dir="2700000" rotWithShape="0">
                  <a:schemeClr val="tx1">
                    <a:lumMod val="50000"/>
                    <a:lumOff val="50000"/>
                    <a:alpha val="35000"/>
                  </a:scheme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Isosceles Triangle 56"/>
              <p:cNvSpPr/>
              <p:nvPr/>
            </p:nvSpPr>
            <p:spPr>
              <a:xfrm>
                <a:off x="773070" y="4892910"/>
                <a:ext cx="228600" cy="76200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4616450" y="5161179"/>
              <a:ext cx="3200400" cy="504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FFFF"/>
                  </a:solidFill>
                  <a:latin typeface="Century Gothic"/>
                  <a:cs typeface="Century Gothic"/>
                </a:rPr>
                <a:t>The NUI Frontier has 7 powerful modules for end-to-end control</a:t>
              </a:r>
            </a:p>
          </p:txBody>
        </p:sp>
      </p:grpSp>
      <p:sp>
        <p:nvSpPr>
          <p:cNvPr id="58" name="Isosceles Triangle 57"/>
          <p:cNvSpPr/>
          <p:nvPr/>
        </p:nvSpPr>
        <p:spPr>
          <a:xfrm rot="10800000">
            <a:off x="4724400" y="1695075"/>
            <a:ext cx="228600" cy="76200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ular Callout 59"/>
          <p:cNvSpPr/>
          <p:nvPr/>
        </p:nvSpPr>
        <p:spPr>
          <a:xfrm>
            <a:off x="6248400" y="5410200"/>
            <a:ext cx="2895600" cy="762000"/>
          </a:xfrm>
          <a:prstGeom prst="wedgeRectCallout">
            <a:avLst>
              <a:gd name="adj1" fmla="val -22459"/>
              <a:gd name="adj2" fmla="val 46643"/>
            </a:avLst>
          </a:prstGeom>
          <a:solidFill>
            <a:schemeClr val="accent2">
              <a:lumMod val="75000"/>
              <a:alpha val="63000"/>
            </a:schemeClr>
          </a:solidFill>
          <a:ln w="6350">
            <a:solidFill>
              <a:srgbClr val="FF6600"/>
            </a:solidFill>
          </a:ln>
          <a:effectLst>
            <a:outerShdw blurRad="123825" dist="38100" dir="5400000" rotWithShape="0">
              <a:schemeClr val="tx1">
                <a:lumMod val="50000"/>
                <a:lumOff val="50000"/>
                <a:alpha val="38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  <a:t>With the NUI micro-grid, you can generate, consume, monitor and manage power </a:t>
            </a:r>
            <a:b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</a:br>
            <a: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  <a:t>independently from your home or business</a:t>
            </a:r>
          </a:p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900" dirty="0" smtClean="0">
                <a:solidFill>
                  <a:schemeClr val="bg1"/>
                </a:solidFill>
                <a:latin typeface="Century Gothic"/>
                <a:cs typeface="Century Gothic"/>
              </a:rPr>
              <a:t>Run your own energy from start to finish</a:t>
            </a:r>
          </a:p>
        </p:txBody>
      </p:sp>
      <p:pic>
        <p:nvPicPr>
          <p:cNvPr id="62" name="Picture 61" descr="frontier-02.jpg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515" b="98788" l="3460" r="97578">
                        <a14:foregroundMark x1="70069" y1="11515" x2="70069" y2="11515"/>
                        <a14:foregroundMark x1="88062" y1="14242" x2="88062" y2="14242"/>
                        <a14:foregroundMark x1="79239" y1="27273" x2="79239" y2="27273"/>
                        <a14:foregroundMark x1="61419" y1="13030" x2="61419" y2="13030"/>
                        <a14:foregroundMark x1="61073" y1="5455" x2="61073" y2="5455"/>
                        <a14:foregroundMark x1="54325" y1="7677" x2="54325" y2="7677"/>
                        <a14:foregroundMark x1="71453" y1="36263" x2="71453" y2="36263"/>
                        <a14:foregroundMark x1="65571" y1="27980" x2="65571" y2="27980"/>
                        <a14:foregroundMark x1="60554" y1="43232" x2="60554" y2="43232"/>
                        <a14:foregroundMark x1="76298" y1="65354" x2="76298" y2="65354"/>
                        <a14:foregroundMark x1="63841" y1="52424" x2="63841" y2="52424"/>
                        <a14:foregroundMark x1="88062" y1="51717" x2="88062" y2="51717"/>
                        <a14:foregroundMark x1="59343" y1="69697" x2="59343" y2="69697"/>
                        <a14:foregroundMark x1="85121" y1="80101" x2="85121" y2="80101"/>
                        <a14:foregroundMark x1="62284" y1="85657" x2="62284" y2="85657"/>
                        <a14:foregroundMark x1="46021" y1="93939" x2="46021" y2="939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905000"/>
            <a:ext cx="1423303" cy="2438400"/>
          </a:xfrm>
          <a:prstGeom prst="rect">
            <a:avLst/>
          </a:prstGeom>
          <a:effectLst>
            <a:outerShdw blurRad="79375" dist="190500" dir="13500000" sy="23000" kx="1200000" algn="br" rotWithShape="0">
              <a:schemeClr val="bg1">
                <a:lumMod val="65000"/>
                <a:alpha val="20000"/>
              </a:schemeClr>
            </a:outerShdw>
          </a:effectLst>
        </p:spPr>
      </p:pic>
      <p:sp>
        <p:nvSpPr>
          <p:cNvPr id="5" name="Freeform 4"/>
          <p:cNvSpPr/>
          <p:nvPr/>
        </p:nvSpPr>
        <p:spPr>
          <a:xfrm>
            <a:off x="4972051" y="2095500"/>
            <a:ext cx="171450" cy="342009"/>
          </a:xfrm>
          <a:custGeom>
            <a:avLst/>
            <a:gdLst>
              <a:gd name="connsiteX0" fmla="*/ 174625 w 174625"/>
              <a:gd name="connsiteY0" fmla="*/ 44450 h 342900"/>
              <a:gd name="connsiteX1" fmla="*/ 3175 w 174625"/>
              <a:gd name="connsiteY1" fmla="*/ 0 h 342900"/>
              <a:gd name="connsiteX2" fmla="*/ 0 w 174625"/>
              <a:gd name="connsiteY2" fmla="*/ 317500 h 342900"/>
              <a:gd name="connsiteX3" fmla="*/ 174625 w 174625"/>
              <a:gd name="connsiteY3" fmla="*/ 342900 h 342900"/>
              <a:gd name="connsiteX4" fmla="*/ 174625 w 174625"/>
              <a:gd name="connsiteY4" fmla="*/ 4445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25" h="342900">
                <a:moveTo>
                  <a:pt x="174625" y="44450"/>
                </a:moveTo>
                <a:lnTo>
                  <a:pt x="3175" y="0"/>
                </a:lnTo>
                <a:cubicBezTo>
                  <a:pt x="2117" y="105833"/>
                  <a:pt x="1058" y="211667"/>
                  <a:pt x="0" y="317500"/>
                </a:cubicBezTo>
                <a:lnTo>
                  <a:pt x="174625" y="342900"/>
                </a:lnTo>
                <a:lnTo>
                  <a:pt x="174625" y="44450"/>
                </a:lnTo>
                <a:close/>
              </a:path>
            </a:pathLst>
          </a:custGeom>
          <a:solidFill>
            <a:schemeClr val="bg1">
              <a:lumMod val="50000"/>
              <a:alpha val="42000"/>
            </a:schemeClr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533900" y="1984375"/>
            <a:ext cx="434975" cy="431799"/>
          </a:xfrm>
          <a:custGeom>
            <a:avLst/>
            <a:gdLst>
              <a:gd name="connsiteX0" fmla="*/ 0 w 443424"/>
              <a:gd name="connsiteY0" fmla="*/ 0 h 434814"/>
              <a:gd name="connsiteX1" fmla="*/ 443424 w 443424"/>
              <a:gd name="connsiteY1" fmla="*/ 116238 h 434814"/>
              <a:gd name="connsiteX2" fmla="*/ 443424 w 443424"/>
              <a:gd name="connsiteY2" fmla="*/ 434814 h 434814"/>
              <a:gd name="connsiteX3" fmla="*/ 0 w 443424"/>
              <a:gd name="connsiteY3" fmla="*/ 370238 h 434814"/>
              <a:gd name="connsiteX4" fmla="*/ 0 w 443424"/>
              <a:gd name="connsiteY4" fmla="*/ 0 h 43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424" h="434814">
                <a:moveTo>
                  <a:pt x="0" y="0"/>
                </a:moveTo>
                <a:lnTo>
                  <a:pt x="443424" y="116238"/>
                </a:lnTo>
                <a:lnTo>
                  <a:pt x="443424" y="434814"/>
                </a:lnTo>
                <a:lnTo>
                  <a:pt x="0" y="37023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  <a:alpha val="41000"/>
            </a:schemeClr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4530725" y="2346325"/>
            <a:ext cx="612776" cy="381000"/>
          </a:xfrm>
          <a:custGeom>
            <a:avLst/>
            <a:gdLst>
              <a:gd name="connsiteX0" fmla="*/ 0 w 615950"/>
              <a:gd name="connsiteY0" fmla="*/ 0 h 381000"/>
              <a:gd name="connsiteX1" fmla="*/ 615950 w 615950"/>
              <a:gd name="connsiteY1" fmla="*/ 98425 h 381000"/>
              <a:gd name="connsiteX2" fmla="*/ 612775 w 615950"/>
              <a:gd name="connsiteY2" fmla="*/ 381000 h 381000"/>
              <a:gd name="connsiteX3" fmla="*/ 0 w 615950"/>
              <a:gd name="connsiteY3" fmla="*/ 349250 h 381000"/>
              <a:gd name="connsiteX4" fmla="*/ 0 w 615950"/>
              <a:gd name="connsiteY4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950" h="381000">
                <a:moveTo>
                  <a:pt x="0" y="0"/>
                </a:moveTo>
                <a:lnTo>
                  <a:pt x="615950" y="98425"/>
                </a:lnTo>
                <a:cubicBezTo>
                  <a:pt x="614892" y="192617"/>
                  <a:pt x="613833" y="286808"/>
                  <a:pt x="612775" y="381000"/>
                </a:cubicBezTo>
                <a:lnTo>
                  <a:pt x="0" y="3492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alpha val="41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524375" y="2698749"/>
            <a:ext cx="619123" cy="365125"/>
          </a:xfrm>
          <a:custGeom>
            <a:avLst/>
            <a:gdLst>
              <a:gd name="connsiteX0" fmla="*/ 3175 w 619125"/>
              <a:gd name="connsiteY0" fmla="*/ 0 h 355600"/>
              <a:gd name="connsiteX1" fmla="*/ 619125 w 619125"/>
              <a:gd name="connsiteY1" fmla="*/ 34925 h 355600"/>
              <a:gd name="connsiteX2" fmla="*/ 619125 w 619125"/>
              <a:gd name="connsiteY2" fmla="*/ 333375 h 355600"/>
              <a:gd name="connsiteX3" fmla="*/ 0 w 619125"/>
              <a:gd name="connsiteY3" fmla="*/ 355600 h 355600"/>
              <a:gd name="connsiteX4" fmla="*/ 3175 w 619125"/>
              <a:gd name="connsiteY4" fmla="*/ 0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9125" h="355600">
                <a:moveTo>
                  <a:pt x="3175" y="0"/>
                </a:moveTo>
                <a:lnTo>
                  <a:pt x="619125" y="34925"/>
                </a:lnTo>
                <a:lnTo>
                  <a:pt x="619125" y="333375"/>
                </a:lnTo>
                <a:lnTo>
                  <a:pt x="0" y="355600"/>
                </a:lnTo>
                <a:cubicBezTo>
                  <a:pt x="1058" y="237067"/>
                  <a:pt x="2117" y="118533"/>
                  <a:pt x="3175" y="0"/>
                </a:cubicBezTo>
                <a:close/>
              </a:path>
            </a:pathLst>
          </a:custGeom>
          <a:solidFill>
            <a:schemeClr val="accent2">
              <a:alpha val="4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524644" y="3038476"/>
            <a:ext cx="615681" cy="365124"/>
          </a:xfrm>
          <a:custGeom>
            <a:avLst/>
            <a:gdLst>
              <a:gd name="connsiteX0" fmla="*/ 0 w 612775"/>
              <a:gd name="connsiteY0" fmla="*/ 25400 h 339725"/>
              <a:gd name="connsiteX1" fmla="*/ 612775 w 612775"/>
              <a:gd name="connsiteY1" fmla="*/ 0 h 339725"/>
              <a:gd name="connsiteX2" fmla="*/ 612775 w 612775"/>
              <a:gd name="connsiteY2" fmla="*/ 263525 h 339725"/>
              <a:gd name="connsiteX3" fmla="*/ 0 w 612775"/>
              <a:gd name="connsiteY3" fmla="*/ 339725 h 339725"/>
              <a:gd name="connsiteX4" fmla="*/ 0 w 612775"/>
              <a:gd name="connsiteY4" fmla="*/ 25400 h 33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775" h="339725">
                <a:moveTo>
                  <a:pt x="0" y="25400"/>
                </a:moveTo>
                <a:lnTo>
                  <a:pt x="612775" y="0"/>
                </a:lnTo>
                <a:lnTo>
                  <a:pt x="612775" y="263525"/>
                </a:lnTo>
                <a:lnTo>
                  <a:pt x="0" y="339725"/>
                </a:lnTo>
                <a:cubicBezTo>
                  <a:pt x="1058" y="236008"/>
                  <a:pt x="2117" y="132292"/>
                  <a:pt x="0" y="25400"/>
                </a:cubicBezTo>
                <a:close/>
              </a:path>
            </a:pathLst>
          </a:custGeom>
          <a:solidFill>
            <a:schemeClr val="accent2">
              <a:alpha val="4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527548" y="3317876"/>
            <a:ext cx="622301" cy="463550"/>
          </a:xfrm>
          <a:custGeom>
            <a:avLst/>
            <a:gdLst>
              <a:gd name="connsiteX0" fmla="*/ 0 w 609600"/>
              <a:gd name="connsiteY0" fmla="*/ 85725 h 450850"/>
              <a:gd name="connsiteX1" fmla="*/ 609600 w 609600"/>
              <a:gd name="connsiteY1" fmla="*/ 0 h 450850"/>
              <a:gd name="connsiteX2" fmla="*/ 609600 w 609600"/>
              <a:gd name="connsiteY2" fmla="*/ 304800 h 450850"/>
              <a:gd name="connsiteX3" fmla="*/ 0 w 609600"/>
              <a:gd name="connsiteY3" fmla="*/ 450850 h 450850"/>
              <a:gd name="connsiteX4" fmla="*/ 0 w 609600"/>
              <a:gd name="connsiteY4" fmla="*/ 85725 h 45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" h="450850">
                <a:moveTo>
                  <a:pt x="0" y="85725"/>
                </a:moveTo>
                <a:lnTo>
                  <a:pt x="609600" y="0"/>
                </a:lnTo>
                <a:lnTo>
                  <a:pt x="609600" y="304800"/>
                </a:lnTo>
                <a:lnTo>
                  <a:pt x="0" y="450850"/>
                </a:lnTo>
                <a:cubicBezTo>
                  <a:pt x="1058" y="331258"/>
                  <a:pt x="2117" y="211667"/>
                  <a:pt x="0" y="85725"/>
                </a:cubicBezTo>
                <a:close/>
              </a:path>
            </a:pathLst>
          </a:custGeom>
          <a:solidFill>
            <a:schemeClr val="accent2">
              <a:alpha val="4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524375" y="3632200"/>
            <a:ext cx="624505" cy="520700"/>
          </a:xfrm>
          <a:custGeom>
            <a:avLst/>
            <a:gdLst>
              <a:gd name="connsiteX0" fmla="*/ 0 w 619125"/>
              <a:gd name="connsiteY0" fmla="*/ 149225 h 508000"/>
              <a:gd name="connsiteX1" fmla="*/ 619125 w 619125"/>
              <a:gd name="connsiteY1" fmla="*/ 0 h 508000"/>
              <a:gd name="connsiteX2" fmla="*/ 619125 w 619125"/>
              <a:gd name="connsiteY2" fmla="*/ 295275 h 508000"/>
              <a:gd name="connsiteX3" fmla="*/ 0 w 619125"/>
              <a:gd name="connsiteY3" fmla="*/ 508000 h 508000"/>
              <a:gd name="connsiteX4" fmla="*/ 0 w 619125"/>
              <a:gd name="connsiteY4" fmla="*/ 149225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9125" h="508000">
                <a:moveTo>
                  <a:pt x="0" y="149225"/>
                </a:moveTo>
                <a:lnTo>
                  <a:pt x="619125" y="0"/>
                </a:lnTo>
                <a:lnTo>
                  <a:pt x="619125" y="295275"/>
                </a:lnTo>
                <a:lnTo>
                  <a:pt x="0" y="508000"/>
                </a:lnTo>
                <a:lnTo>
                  <a:pt x="0" y="149225"/>
                </a:lnTo>
                <a:close/>
              </a:path>
            </a:pathLst>
          </a:custGeom>
          <a:solidFill>
            <a:schemeClr val="accent2">
              <a:alpha val="4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practice perspective controller-02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0" y="2038350"/>
            <a:ext cx="685800" cy="342900"/>
          </a:xfrm>
          <a:prstGeom prst="rect">
            <a:avLst/>
          </a:prstGeom>
        </p:spPr>
      </p:pic>
      <p:pic>
        <p:nvPicPr>
          <p:cNvPr id="35" name="Picture 34" descr="practice perspective GPRS-02.p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025" y="2168525"/>
            <a:ext cx="304800" cy="229616"/>
          </a:xfrm>
          <a:prstGeom prst="rect">
            <a:avLst/>
          </a:prstGeom>
        </p:spPr>
      </p:pic>
      <p:pic>
        <p:nvPicPr>
          <p:cNvPr id="37" name="Picture 36" descr="practice perspective inverter-03.pn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25" y="2374900"/>
            <a:ext cx="594259" cy="298450"/>
          </a:xfrm>
          <a:prstGeom prst="rect">
            <a:avLst/>
          </a:prstGeom>
        </p:spPr>
      </p:pic>
      <p:pic>
        <p:nvPicPr>
          <p:cNvPr id="44" name="Picture 43" descr="practice perspective storage 4-07.pn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775" y="3705225"/>
            <a:ext cx="651319" cy="371475"/>
          </a:xfrm>
          <a:prstGeom prst="rect">
            <a:avLst/>
          </a:prstGeom>
        </p:spPr>
      </p:pic>
      <p:pic>
        <p:nvPicPr>
          <p:cNvPr id="45" name="Picture 44" descr="practice perspective storage 3-06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00" y="3352800"/>
            <a:ext cx="596900" cy="299776"/>
          </a:xfrm>
          <a:prstGeom prst="rect">
            <a:avLst/>
          </a:prstGeom>
        </p:spPr>
      </p:pic>
      <p:pic>
        <p:nvPicPr>
          <p:cNvPr id="56" name="Picture 55" descr="practice perspective storage 2-05.png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175" y="3095685"/>
            <a:ext cx="568325" cy="301506"/>
          </a:xfrm>
          <a:prstGeom prst="rect">
            <a:avLst/>
          </a:prstGeom>
        </p:spPr>
      </p:pic>
      <p:pic>
        <p:nvPicPr>
          <p:cNvPr id="61" name="Picture 60" descr="practice perspective storage 1-04.png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025" y="2749692"/>
            <a:ext cx="650874" cy="32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00317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 animBg="1"/>
      <p:bldP spid="5" grpId="0" animBg="1"/>
      <p:bldP spid="38" grpId="0" animBg="1"/>
      <p:bldP spid="16" grpId="0" animBg="1"/>
      <p:bldP spid="19" grpId="0" animBg="1"/>
      <p:bldP spid="22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954" y="76200"/>
            <a:ext cx="1530780" cy="76200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513457" y="4562246"/>
            <a:ext cx="2677543" cy="766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Demand forecast uses historical weather data to determine weather conditions for specific times month/day and expected and real-time PV output 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66311" y="381000"/>
            <a:ext cx="332257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NUI MICRO-GRID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Effective use of weather forecasting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16794" y="2581179"/>
            <a:ext cx="1752600" cy="762000"/>
            <a:chOff x="356668" y="5105400"/>
            <a:chExt cx="2284933" cy="339562"/>
          </a:xfrm>
        </p:grpSpPr>
        <p:sp>
          <p:nvSpPr>
            <p:cNvPr id="24" name="Rectangle 23"/>
            <p:cNvSpPr/>
            <p:nvPr/>
          </p:nvSpPr>
          <p:spPr>
            <a:xfrm>
              <a:off x="384480" y="5105400"/>
              <a:ext cx="2150526" cy="33956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outerShdw blurRad="38100" dist="25400" dir="5400000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6668" y="5156335"/>
              <a:ext cx="2284933" cy="246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Clr>
                  <a:schemeClr val="accent3"/>
                </a:buClr>
              </a:pPr>
              <a:r>
                <a:rPr lang="en-US" sz="15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Generator</a:t>
              </a:r>
              <a:br>
                <a:rPr lang="en-US" sz="15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</a:br>
              <a:r>
                <a:rPr lang="en-US" sz="15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Control</a:t>
              </a:r>
              <a:endParaRPr lang="en-US" sz="15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26" name="Right Arrow 25"/>
          <p:cNvSpPr/>
          <p:nvPr/>
        </p:nvSpPr>
        <p:spPr>
          <a:xfrm>
            <a:off x="5207000" y="2015026"/>
            <a:ext cx="2082800" cy="19050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96000"/>
                  <a:lumMod val="100000"/>
                  <a:alpha val="21000"/>
                </a:schemeClr>
              </a:gs>
              <a:gs pos="77000">
                <a:schemeClr val="accent1">
                  <a:shade val="94000"/>
                  <a:lumMod val="94000"/>
                  <a:alpha val="22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5181600" y="2581179"/>
            <a:ext cx="1600200" cy="762000"/>
            <a:chOff x="307612" y="5105400"/>
            <a:chExt cx="2284933" cy="339562"/>
          </a:xfrm>
        </p:grpSpPr>
        <p:sp>
          <p:nvSpPr>
            <p:cNvPr id="28" name="Rectangle 27"/>
            <p:cNvSpPr/>
            <p:nvPr/>
          </p:nvSpPr>
          <p:spPr>
            <a:xfrm>
              <a:off x="366346" y="5105400"/>
              <a:ext cx="2150526" cy="33956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outerShdw blurRad="38100" dist="25400" dir="5400000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7612" y="5195948"/>
              <a:ext cx="2284933" cy="1440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Clr>
                  <a:schemeClr val="accent3"/>
                </a:buClr>
              </a:pPr>
              <a:r>
                <a:rPr lang="en-US" sz="15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Scheduling</a:t>
              </a:r>
              <a:endParaRPr lang="en-US" sz="15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30" name="Right Arrow 29"/>
          <p:cNvSpPr/>
          <p:nvPr/>
        </p:nvSpPr>
        <p:spPr>
          <a:xfrm>
            <a:off x="3276600" y="2007406"/>
            <a:ext cx="2362200" cy="19050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96000"/>
                  <a:lumMod val="100000"/>
                  <a:alpha val="21000"/>
                </a:schemeClr>
              </a:gs>
              <a:gs pos="77000">
                <a:schemeClr val="accent1">
                  <a:shade val="94000"/>
                  <a:lumMod val="94000"/>
                  <a:alpha val="22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Elbow Connector 30"/>
          <p:cNvCxnSpPr>
            <a:stCxn id="40" idx="2"/>
            <a:endCxn id="45" idx="2"/>
          </p:cNvCxnSpPr>
          <p:nvPr/>
        </p:nvCxnSpPr>
        <p:spPr>
          <a:xfrm rot="5400000" flipH="1">
            <a:off x="2833711" y="2028790"/>
            <a:ext cx="5748" cy="2623031"/>
          </a:xfrm>
          <a:prstGeom prst="bentConnector3">
            <a:avLst>
              <a:gd name="adj1" fmla="val -20291736"/>
            </a:avLst>
          </a:prstGeom>
          <a:ln>
            <a:solidFill>
              <a:schemeClr val="accent3"/>
            </a:solidFill>
            <a:prstDash val="sysDot"/>
            <a:headEnd type="stealth" w="med" len="lg"/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" name="Picture 37" descr="frontier-02.jp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515" b="98788" l="3460" r="97578">
                        <a14:foregroundMark x1="70069" y1="11515" x2="70069" y2="11515"/>
                        <a14:foregroundMark x1="88062" y1="14242" x2="88062" y2="14242"/>
                        <a14:foregroundMark x1="79239" y1="27273" x2="79239" y2="27273"/>
                        <a14:foregroundMark x1="61419" y1="13030" x2="61419" y2="13030"/>
                        <a14:foregroundMark x1="61073" y1="5455" x2="61073" y2="5455"/>
                        <a14:foregroundMark x1="54325" y1="7677" x2="54325" y2="7677"/>
                        <a14:foregroundMark x1="71453" y1="36263" x2="71453" y2="36263"/>
                        <a14:foregroundMark x1="65571" y1="27980" x2="65571" y2="27980"/>
                        <a14:foregroundMark x1="60554" y1="43232" x2="60554" y2="43232"/>
                        <a14:foregroundMark x1="76298" y1="65354" x2="76298" y2="65354"/>
                        <a14:foregroundMark x1="63841" y1="52424" x2="63841" y2="52424"/>
                        <a14:foregroundMark x1="88062" y1="51717" x2="88062" y2="51717"/>
                        <a14:foregroundMark x1="59343" y1="69697" x2="59343" y2="69697"/>
                        <a14:foregroundMark x1="85121" y1="80101" x2="85121" y2="80101"/>
                        <a14:foregroundMark x1="62284" y1="85657" x2="62284" y2="85657"/>
                        <a14:foregroundMark x1="46021" y1="93939" x2="46021" y2="939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007" y="3606325"/>
            <a:ext cx="513522" cy="879764"/>
          </a:xfrm>
          <a:prstGeom prst="rect">
            <a:avLst/>
          </a:prstGeom>
          <a:effectLst>
            <a:outerShdw blurRad="79375" dist="190500" dir="13500000" sy="23000" kx="1200000" algn="br" rotWithShape="0">
              <a:schemeClr val="bg1">
                <a:lumMod val="65000"/>
                <a:alpha val="20000"/>
              </a:schemeClr>
            </a:outerShdw>
          </a:effectLst>
        </p:spPr>
      </p:pic>
      <p:grpSp>
        <p:nvGrpSpPr>
          <p:cNvPr id="39" name="Group 38"/>
          <p:cNvGrpSpPr/>
          <p:nvPr/>
        </p:nvGrpSpPr>
        <p:grpSpPr>
          <a:xfrm>
            <a:off x="3287488" y="2581179"/>
            <a:ext cx="1829794" cy="762000"/>
            <a:chOff x="384480" y="5105400"/>
            <a:chExt cx="2286175" cy="339562"/>
          </a:xfrm>
        </p:grpSpPr>
        <p:sp>
          <p:nvSpPr>
            <p:cNvPr id="40" name="Rectangle 39"/>
            <p:cNvSpPr/>
            <p:nvPr/>
          </p:nvSpPr>
          <p:spPr>
            <a:xfrm>
              <a:off x="384480" y="5105400"/>
              <a:ext cx="2150526" cy="33956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outerShdw blurRad="38100" dist="25400" dir="5400000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85723" y="5156335"/>
              <a:ext cx="2284932" cy="246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Clr>
                  <a:schemeClr val="accent3"/>
                </a:buClr>
              </a:pPr>
              <a:r>
                <a:rPr lang="en-US" sz="15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Demand</a:t>
              </a:r>
              <a:br>
                <a:rPr lang="en-US" sz="15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</a:br>
              <a:r>
                <a:rPr lang="en-US" sz="15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Forecast</a:t>
              </a:r>
              <a:endParaRPr lang="en-US" sz="15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42" name="Right Arrow 41"/>
          <p:cNvSpPr/>
          <p:nvPr/>
        </p:nvSpPr>
        <p:spPr>
          <a:xfrm>
            <a:off x="0" y="2024261"/>
            <a:ext cx="3637844" cy="19050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96000"/>
                  <a:lumMod val="100000"/>
                  <a:alpha val="21000"/>
                </a:schemeClr>
              </a:gs>
              <a:gs pos="77000">
                <a:schemeClr val="accent1">
                  <a:shade val="94000"/>
                  <a:lumMod val="94000"/>
                  <a:alpha val="22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0" y="2575432"/>
            <a:ext cx="3237267" cy="761999"/>
            <a:chOff x="-1071464" y="5105402"/>
            <a:chExt cx="3827732" cy="339562"/>
          </a:xfrm>
        </p:grpSpPr>
        <p:sp>
          <p:nvSpPr>
            <p:cNvPr id="45" name="Rectangle 44"/>
            <p:cNvSpPr/>
            <p:nvPr/>
          </p:nvSpPr>
          <p:spPr>
            <a:xfrm>
              <a:off x="-1071464" y="5105402"/>
              <a:ext cx="3606470" cy="339562"/>
            </a:xfrm>
            <a:prstGeom prst="rect">
              <a:avLst/>
            </a:prstGeom>
            <a:solidFill>
              <a:srgbClr val="E6B91E"/>
            </a:solidFill>
            <a:ln>
              <a:noFill/>
            </a:ln>
            <a:effectLst>
              <a:outerShdw blurRad="38100" dist="25400" dir="5400000" rotWithShape="0">
                <a:schemeClr val="tx1">
                  <a:lumMod val="50000"/>
                  <a:lumOff val="5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71335" y="5156335"/>
              <a:ext cx="2284933" cy="246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Clr>
                  <a:schemeClr val="accent3"/>
                </a:buClr>
              </a:pPr>
              <a:r>
                <a:rPr lang="en-US" sz="15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Weather</a:t>
              </a:r>
            </a:p>
            <a:p>
              <a:pPr algn="ctr">
                <a:buClr>
                  <a:schemeClr val="accent3"/>
                </a:buClr>
              </a:pPr>
              <a:r>
                <a:rPr lang="en-US" sz="15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 Information</a:t>
              </a:r>
              <a:endParaRPr lang="en-US" sz="15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</p:grpSp>
      <p:pic>
        <p:nvPicPr>
          <p:cNvPr id="2" name="Picture 1" descr="Rain white 2-0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02" y="2723424"/>
            <a:ext cx="456770" cy="512417"/>
          </a:xfrm>
          <a:prstGeom prst="rect">
            <a:avLst/>
          </a:prstGeom>
        </p:spPr>
      </p:pic>
      <p:pic>
        <p:nvPicPr>
          <p:cNvPr id="3" name="Picture 2" descr="Sun-03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703852"/>
            <a:ext cx="495300" cy="504942"/>
          </a:xfrm>
          <a:prstGeom prst="rect">
            <a:avLst/>
          </a:prstGeom>
        </p:spPr>
      </p:pic>
      <p:pic>
        <p:nvPicPr>
          <p:cNvPr id="5" name="Picture 4" descr="Wind-04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75" y="2701286"/>
            <a:ext cx="630945" cy="558800"/>
          </a:xfrm>
          <a:prstGeom prst="rect">
            <a:avLst/>
          </a:prstGeom>
        </p:spPr>
      </p:pic>
      <p:cxnSp>
        <p:nvCxnSpPr>
          <p:cNvPr id="84" name="Elbow Connector 83"/>
          <p:cNvCxnSpPr>
            <a:stCxn id="24" idx="2"/>
            <a:endCxn id="28" idx="2"/>
          </p:cNvCxnSpPr>
          <p:nvPr/>
        </p:nvCxnSpPr>
        <p:spPr>
          <a:xfrm rot="5400000">
            <a:off x="6869325" y="2449624"/>
            <a:ext cx="12700" cy="1787111"/>
          </a:xfrm>
          <a:prstGeom prst="bentConnector3">
            <a:avLst>
              <a:gd name="adj1" fmla="val 9383331"/>
            </a:avLst>
          </a:prstGeom>
          <a:ln>
            <a:solidFill>
              <a:schemeClr val="accent2"/>
            </a:solidFill>
            <a:prstDash val="sysDot"/>
            <a:headEnd type="stealth" w="med" len="lg"/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7" name="Picture 96" descr="Gray house orange roof-08.png"/>
          <p:cNvPicPr>
            <a:picLocks noChangeAspect="1"/>
          </p:cNvPicPr>
          <p:nvPr/>
        </p:nvPicPr>
        <p:blipFill>
          <a:blip r:embed="rId8" cstate="print">
            <a:alphaModFix amt="7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999207"/>
            <a:ext cx="471858" cy="427448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98" name="Picture 97" descr="electric car gray and green-14.png"/>
          <p:cNvPicPr>
            <a:picLocks noChangeAspect="1"/>
          </p:cNvPicPr>
          <p:nvPr/>
        </p:nvPicPr>
        <p:blipFill>
          <a:blip r:embed="rId9" cstate="print">
            <a:alphaModFix amt="7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151" y="3917225"/>
            <a:ext cx="680556" cy="527300"/>
          </a:xfrm>
          <a:prstGeom prst="rect">
            <a:avLst/>
          </a:prstGeom>
          <a:ln>
            <a:noFill/>
          </a:ln>
          <a:effectLst>
            <a:outerShdw blurRad="76200" dist="25400" dir="13500000" sy="23000" kx="1200000" algn="br" rotWithShape="0">
              <a:prstClr val="black">
                <a:alpha val="22000"/>
              </a:prstClr>
            </a:outerShdw>
          </a:effectLst>
        </p:spPr>
      </p:pic>
      <p:sp>
        <p:nvSpPr>
          <p:cNvPr id="106" name="TextBox 105"/>
          <p:cNvSpPr txBox="1"/>
          <p:nvPr/>
        </p:nvSpPr>
        <p:spPr>
          <a:xfrm>
            <a:off x="5943600" y="4567123"/>
            <a:ext cx="1904999" cy="766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Allows for minute-to-minute predictive control, time of usage differentials, and battery and storage control</a:t>
            </a:r>
          </a:p>
        </p:txBody>
      </p:sp>
      <p:pic>
        <p:nvPicPr>
          <p:cNvPr id="118" name="Picture 117" descr="Line graph gray-02.png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68"/>
          <a:stretch/>
        </p:blipFill>
        <p:spPr>
          <a:xfrm>
            <a:off x="3372247" y="3971514"/>
            <a:ext cx="666353" cy="460962"/>
          </a:xfrm>
          <a:prstGeom prst="rect">
            <a:avLst/>
          </a:prstGeom>
          <a:effectLst>
            <a:outerShdw blurRad="50800" dist="38100" dir="2700000" algn="tl" rotWithShape="0">
              <a:schemeClr val="tx1">
                <a:lumMod val="50000"/>
                <a:lumOff val="50000"/>
                <a:alpha val="43000"/>
              </a:schemeClr>
            </a:outerShdw>
          </a:effectLst>
        </p:spPr>
      </p:pic>
      <p:pic>
        <p:nvPicPr>
          <p:cNvPr id="122" name="Picture 121" descr="Clock gray-02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207" y="4007083"/>
            <a:ext cx="461904" cy="472646"/>
          </a:xfrm>
          <a:prstGeom prst="rect">
            <a:avLst/>
          </a:prstGeom>
          <a:effectLst>
            <a:outerShdw blurRad="50800" dist="25400" dir="12420000" algn="tl" rotWithShape="0">
              <a:schemeClr val="tx1">
                <a:lumMod val="50000"/>
                <a:lumOff val="50000"/>
                <a:alpha val="33000"/>
              </a:schemeClr>
            </a:outerShdw>
          </a:effectLst>
        </p:spPr>
      </p:pic>
      <p:sp>
        <p:nvSpPr>
          <p:cNvPr id="34" name="TextBox 33"/>
          <p:cNvSpPr txBox="1"/>
          <p:nvPr/>
        </p:nvSpPr>
        <p:spPr>
          <a:xfrm>
            <a:off x="7334534" y="643008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www.transenergy.com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88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6" grpId="0" animBg="1"/>
      <p:bldP spid="30" grpId="0" animBg="1"/>
      <p:bldP spid="42" grpId="0" animBg="1"/>
      <p:bldP spid="106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10579</TotalTime>
  <Words>257</Words>
  <Application>Microsoft Macintosh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Summit View Partners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Dirk Thomas</dc:creator>
  <cp:lastModifiedBy>Nichola Americanos</cp:lastModifiedBy>
  <cp:revision>917</cp:revision>
  <cp:lastPrinted>2014-08-28T09:32:55Z</cp:lastPrinted>
  <dcterms:created xsi:type="dcterms:W3CDTF">2014-06-10T14:40:37Z</dcterms:created>
  <dcterms:modified xsi:type="dcterms:W3CDTF">2018-06-12T08:12:21Z</dcterms:modified>
</cp:coreProperties>
</file>