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295" r:id="rId2"/>
    <p:sldId id="1719" r:id="rId3"/>
    <p:sldId id="1726" r:id="rId4"/>
    <p:sldId id="1737" r:id="rId5"/>
    <p:sldId id="1670" r:id="rId6"/>
    <p:sldId id="1563" r:id="rId7"/>
    <p:sldId id="1748" r:id="rId8"/>
    <p:sldId id="1683" r:id="rId9"/>
    <p:sldId id="1567" r:id="rId10"/>
    <p:sldId id="1437" r:id="rId11"/>
    <p:sldId id="1625" r:id="rId12"/>
    <p:sldId id="1571" r:id="rId13"/>
    <p:sldId id="1753" r:id="rId14"/>
    <p:sldId id="1597" r:id="rId1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004DBF"/>
    <a:srgbClr val="FF8E1E"/>
    <a:srgbClr val="FF7B10"/>
    <a:srgbClr val="D7902C"/>
    <a:srgbClr val="D76B1A"/>
    <a:srgbClr val="FF7F20"/>
    <a:srgbClr val="5399E9"/>
    <a:srgbClr val="32618C"/>
    <a:srgbClr val="1C5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8" autoAdjust="0"/>
    <p:restoredTop sz="94729" autoAdjust="0"/>
  </p:normalViewPr>
  <p:slideViewPr>
    <p:cSldViewPr snapToGrid="0">
      <p:cViewPr>
        <p:scale>
          <a:sx n="200" d="100"/>
          <a:sy n="200" d="100"/>
        </p:scale>
        <p:origin x="-1144" y="-400"/>
      </p:cViewPr>
      <p:guideLst>
        <p:guide orient="horz" pos="3893"/>
        <p:guide orient="horz" pos="2603"/>
        <p:guide pos="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76"/>
    </p:cViewPr>
  </p:sorterViewPr>
  <p:notesViewPr>
    <p:cSldViewPr snapToGrid="0">
      <p:cViewPr varScale="1">
        <p:scale>
          <a:sx n="66" d="100"/>
          <a:sy n="66" d="100"/>
        </p:scale>
        <p:origin x="-2790" y="-108"/>
      </p:cViewPr>
      <p:guideLst>
        <p:guide orient="horz" pos="2904"/>
        <p:guide pos="21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effectLst>
              <a:outerShdw blurRad="40000" dist="38100" dir="5400000" sx="104000" sy="104000" rotWithShape="0">
                <a:schemeClr val="tx1">
                  <a:lumMod val="50000"/>
                  <a:alpha val="34000"/>
                </a:schemeClr>
              </a:outerShdw>
            </a:effectLst>
          </c:spPr>
          <c:explosion val="25"/>
          <c:dPt>
            <c:idx val="0"/>
            <c:bubble3D val="0"/>
            <c:spPr>
              <a:gradFill flip="none" rotWithShape="1">
                <a:gsLst>
                  <a:gs pos="63000">
                    <a:srgbClr val="FF6600"/>
                  </a:gs>
                  <a:gs pos="32000">
                    <a:srgbClr val="FF8E1E"/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40000" dist="38100" dir="5400000" sx="104000" sy="104000" rotWithShape="0">
                  <a:schemeClr val="tx1">
                    <a:lumMod val="50000"/>
                    <a:alpha val="34000"/>
                  </a:schemeClr>
                </a:outerShdw>
              </a:effectLst>
            </c:spPr>
          </c:dPt>
          <c:dPt>
            <c:idx val="1"/>
            <c:bubble3D val="0"/>
            <c:explosion val="0"/>
            <c:spPr>
              <a:gradFill flip="none" rotWithShape="1">
                <a:gsLst>
                  <a:gs pos="13000">
                    <a:srgbClr val="3366FF"/>
                  </a:gs>
                  <a:gs pos="43000">
                    <a:schemeClr val="accent2">
                      <a:lumMod val="75000"/>
                    </a:schemeClr>
                  </a:gs>
                </a:gsLst>
                <a:lin ang="20880000" scaled="0"/>
                <a:tileRect/>
              </a:gradFill>
              <a:effectLst>
                <a:outerShdw blurRad="40000" dist="38100" dir="5400000" sx="104000" sy="104000" rotWithShape="0">
                  <a:schemeClr val="tx1">
                    <a:lumMod val="50000"/>
                    <a:alpha val="34000"/>
                  </a:schemeClr>
                </a:outerShdw>
              </a:effectLst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Not Engaging</c:v>
                </c:pt>
                <c:pt idx="1">
                  <c:v>Not engaging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13"/>
            <c:spPr>
              <a:gradFill flip="none" rotWithShape="1">
                <a:gsLst>
                  <a:gs pos="19000">
                    <a:srgbClr val="FF8E1E"/>
                  </a:gs>
                  <a:gs pos="35000">
                    <a:srgbClr val="FF7B10"/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13000">
                    <a:srgbClr val="3366FF"/>
                  </a:gs>
                  <a:gs pos="13000">
                    <a:srgbClr val="3366FF"/>
                  </a:gs>
                  <a:gs pos="46000">
                    <a:srgbClr val="1C539E"/>
                  </a:gs>
                </a:gsLst>
                <a:lin ang="20880000" scaled="0"/>
                <a:tileRect/>
              </a:gradFill>
              <a:effectLst>
                <a:outerShdw blurRad="40000" dist="38100" dir="5400000" sx="104000" sy="104000" rotWithShape="0">
                  <a:schemeClr val="tx1">
                    <a:lumMod val="50000"/>
                    <a:alpha val="35000"/>
                  </a:schemeClr>
                </a:outerShdw>
              </a:effectLst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15.0</c:v>
                </c:pt>
                <c:pt idx="1">
                  <c:v>85.0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Cross sell</c:v>
                </c:pt>
              </c:strCache>
            </c:strRef>
          </c:tx>
          <c:spPr>
            <a:effectLst>
              <a:outerShdw blurRad="40000" dist="38100" dir="5400000" rotWithShape="0">
                <a:schemeClr val="tx1">
                  <a:lumMod val="50000"/>
                  <a:alpha val="34000"/>
                </a:schemeClr>
              </a:outerShdw>
            </a:effectLst>
          </c:spPr>
          <c:explosion val="25"/>
          <c:dPt>
            <c:idx val="0"/>
            <c:bubble3D val="0"/>
            <c:explosion val="0"/>
            <c:spPr>
              <a:gradFill flip="none" rotWithShape="1">
                <a:gsLst>
                  <a:gs pos="41000">
                    <a:srgbClr val="FF6600"/>
                  </a:gs>
                  <a:gs pos="12000">
                    <a:srgbClr val="FF8E1E"/>
                  </a:gs>
                </a:gsLst>
                <a:lin ang="0" scaled="1"/>
                <a:tileRect/>
              </a:gradFill>
              <a:effectLst>
                <a:outerShdw blurRad="40000" dist="38100" dir="5400000" rotWithShape="0">
                  <a:schemeClr val="tx1">
                    <a:lumMod val="50000"/>
                    <a:alpha val="34000"/>
                  </a:scheme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13000">
                    <a:srgbClr val="3366FF"/>
                  </a:gs>
                  <a:gs pos="43000">
                    <a:srgbClr val="1C539E"/>
                  </a:gs>
                </a:gsLst>
                <a:lin ang="20880000" scaled="0"/>
                <a:tileRect/>
              </a:gradFill>
              <a:effectLst>
                <a:outerShdw blurRad="40000" dist="38100" dir="5400000" rotWithShape="0">
                  <a:schemeClr val="tx1">
                    <a:lumMod val="50000"/>
                    <a:alpha val="34000"/>
                  </a:schemeClr>
                </a:outerShdw>
              </a:effectLst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C7C0680-202A-41E5-B28E-973BBF85DD07}" type="datetimeFigureOut">
              <a:rPr lang="en-US"/>
              <a:pPr>
                <a:defRPr/>
              </a:pPr>
              <a:t>6/12/18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4B8D392-72AA-41A8-BCBD-866004653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9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006A12-2069-44A5-9D3A-754A749F87D2}" type="datetimeFigureOut">
              <a:rPr lang="en-US"/>
              <a:pPr>
                <a:defRPr/>
              </a:pPr>
              <a:t>6/12/18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7" rIns="92433" bIns="462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433" tIns="46217" rIns="92433" bIns="46217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E7AB9B-AC76-4A94-B784-BA7E4F771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2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Segoe UI" charset="0"/>
              </a:rPr>
              <a:t>IN 1980 THERE WERE LIKE 6 MAJOR BLUE JEAN BRANDS -= TODAY OVER 800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Segoe U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Segoe UI" charset="0"/>
              </a:rPr>
              <a:t>(SLIDE)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Segoe UI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latin typeface="Segoe UI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0B870-8FD7-419E-97E7-BCC50AB49068}" type="slidenum">
              <a:rPr lang="en-US"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pitchFamily="-72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WE FOUND THIS TO BE AN APT METAPHOR – AND THIS GUY WILL POP UP LATER WITH EVEN GREATER RELEVANCE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(SLIDE)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DD3C59-700D-40DE-AF9E-1458B257633D}" type="slidenum">
              <a:rPr lang="en-US"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pitchFamily="-72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25"/>
              </a:spcBef>
            </a:pPr>
            <a:endParaRPr lang="en-US" sz="1400">
              <a:latin typeface="Lucida Grande" pitchFamily="-72" charset="0"/>
              <a:sym typeface="Lucida Grande" pitchFamily="-72" charset="0"/>
            </a:endParaRPr>
          </a:p>
          <a:p>
            <a:pPr eaLnBrk="1" hangingPunct="1">
              <a:spcBef>
                <a:spcPts val="425"/>
              </a:spcBef>
            </a:pPr>
            <a:endParaRPr lang="en-US" sz="1400">
              <a:latin typeface="Lucida Grande" pitchFamily="-72" charset="0"/>
              <a:sym typeface="Lucida Grande" pitchFamily="-7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545" y="0"/>
            <a:ext cx="9180512" cy="687388"/>
          </a:xfrm>
          <a:prstGeom prst="rect">
            <a:avLst/>
          </a:prstGeom>
          <a:gradFill flip="none" rotWithShape="1">
            <a:gsLst>
              <a:gs pos="0">
                <a:srgbClr val="1B529E"/>
              </a:gs>
              <a:gs pos="100000">
                <a:srgbClr val="34628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48958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48958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80512" cy="908050"/>
          </a:xfrm>
          <a:prstGeom prst="rect">
            <a:avLst/>
          </a:prstGeom>
          <a:gradFill flip="none" rotWithShape="1">
            <a:gsLst>
              <a:gs pos="0">
                <a:srgbClr val="1B529E"/>
              </a:gs>
              <a:gs pos="100000">
                <a:srgbClr val="34628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1879455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/>
          <p:nvPr userDrawn="1"/>
        </p:nvSpPr>
        <p:spPr bwMode="gray">
          <a:xfrm>
            <a:off x="425450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+mn-ea"/>
                <a:cs typeface="+mn-cs"/>
              </a:rPr>
              <a:t>Copyright © 2013 Kurt Salmon – All Rights Reserved</a:t>
            </a:r>
          </a:p>
        </p:txBody>
      </p:sp>
      <p:grpSp>
        <p:nvGrpSpPr>
          <p:cNvPr id="4" name="Rectangle 6"/>
          <p:cNvGrpSpPr>
            <a:grpSpLocks/>
          </p:cNvGrpSpPr>
          <p:nvPr userDrawn="1"/>
        </p:nvGrpSpPr>
        <p:grpSpPr bwMode="auto">
          <a:xfrm>
            <a:off x="-23813" y="-19050"/>
            <a:ext cx="9180513" cy="122238"/>
            <a:chOff x="-15" y="-12"/>
            <a:chExt cx="5783" cy="77"/>
          </a:xfrm>
        </p:grpSpPr>
        <p:pic>
          <p:nvPicPr>
            <p:cNvPr id="6" name="Rectangl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5" y="-12"/>
              <a:ext cx="5783" cy="77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28"/>
            <p:cNvSpPr txBox="1">
              <a:spLocks noChangeArrowheads="1"/>
            </p:cNvSpPr>
            <p:nvPr/>
          </p:nvSpPr>
          <p:spPr bwMode="auto">
            <a:xfrm>
              <a:off x="-4" y="0"/>
              <a:ext cx="5763" cy="58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400" b="1" baseline="0">
                <a:solidFill>
                  <a:srgbClr val="1B529E"/>
                </a:solidFill>
                <a:latin typeface="Segoe UI" charset="0"/>
              </a:endParaRPr>
            </a:p>
          </p:txBody>
        </p:sp>
      </p:grpSp>
      <p:sp>
        <p:nvSpPr>
          <p:cNvPr id="8" name="Text Box 1032"/>
          <p:cNvSpPr txBox="1">
            <a:spLocks noChangeArrowheads="1"/>
          </p:cNvSpPr>
          <p:nvPr userDrawn="1"/>
        </p:nvSpPr>
        <p:spPr bwMode="auto">
          <a:xfrm>
            <a:off x="5264150" y="6376988"/>
            <a:ext cx="36798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>
                <a:solidFill>
                  <a:srgbClr val="1B529E"/>
                </a:solidFill>
                <a:latin typeface="Calibri" pitchFamily="-72" charset="0"/>
              </a:rPr>
              <a:t>Future of Retailing</a:t>
            </a:r>
            <a:r>
              <a:rPr lang="en-US" sz="2000">
                <a:solidFill>
                  <a:schemeClr val="folHlink"/>
                </a:solidFill>
                <a:latin typeface="Calibri" pitchFamily="-72" charset="0"/>
              </a:rPr>
              <a:t> - October 11, 2013</a:t>
            </a: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0041" y="363070"/>
            <a:ext cx="8500110" cy="6515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59637"/>
      </p:ext>
    </p:extLst>
  </p:cSld>
  <p:clrMapOvr>
    <a:masterClrMapping/>
  </p:clrMapOvr>
  <p:transition xmlns:p14="http://schemas.microsoft.com/office/powerpoint/2010/main" spd="med">
    <p:wipe dir="d"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9189" y="0"/>
            <a:ext cx="9196294" cy="106998"/>
          </a:xfrm>
          <a:prstGeom prst="rect">
            <a:avLst/>
          </a:prstGeom>
          <a:gradFill flip="none" rotWithShape="1">
            <a:gsLst>
              <a:gs pos="0">
                <a:srgbClr val="1B529E"/>
              </a:gs>
              <a:gs pos="100000">
                <a:srgbClr val="34628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18453" y="1233488"/>
            <a:ext cx="8503920" cy="5102352"/>
          </a:xfr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Rectangle 6"/>
          <p:cNvGrpSpPr>
            <a:grpSpLocks/>
          </p:cNvGrpSpPr>
          <p:nvPr userDrawn="1"/>
        </p:nvGrpSpPr>
        <p:grpSpPr bwMode="auto">
          <a:xfrm>
            <a:off x="-23813" y="-4108"/>
            <a:ext cx="9180513" cy="112058"/>
            <a:chOff x="-15" y="-12"/>
            <a:chExt cx="5783" cy="77"/>
          </a:xfrm>
        </p:grpSpPr>
        <p:pic>
          <p:nvPicPr>
            <p:cNvPr id="9" name="Rectangl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" y="-12"/>
              <a:ext cx="5783" cy="77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028"/>
            <p:cNvSpPr txBox="1">
              <a:spLocks noChangeArrowheads="1"/>
            </p:cNvSpPr>
            <p:nvPr/>
          </p:nvSpPr>
          <p:spPr bwMode="auto">
            <a:xfrm>
              <a:off x="-4" y="0"/>
              <a:ext cx="5763" cy="58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400" b="1" baseline="0">
                <a:solidFill>
                  <a:srgbClr val="1B529E"/>
                </a:solidFill>
                <a:latin typeface="Segoe UI" charset="0"/>
              </a:endParaRPr>
            </a:p>
          </p:txBody>
        </p:sp>
      </p:grpSp>
      <p:sp>
        <p:nvSpPr>
          <p:cNvPr id="12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0" y="210181"/>
            <a:ext cx="8496300" cy="79216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1268413"/>
            <a:ext cx="8496299" cy="52562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8229600" algn="r"/>
                <a:tab pos="8435975" algn="r"/>
              </a:tabLst>
              <a:defRPr sz="2800" b="0" baseline="0">
                <a:solidFill>
                  <a:schemeClr val="accent2"/>
                </a:solidFill>
                <a:latin typeface="+mn-lt"/>
              </a:defRPr>
            </a:lvl1pPr>
            <a:lvl2pPr marL="35560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>
                <a:tab pos="8229600" algn="r"/>
                <a:tab pos="8435975" algn="r"/>
              </a:tabLst>
              <a:defRPr sz="1800">
                <a:solidFill>
                  <a:schemeClr val="tx1"/>
                </a:solidFill>
                <a:latin typeface="+mj-lt"/>
              </a:defRPr>
            </a:lvl2pPr>
            <a:lvl3pPr marL="723900" indent="0">
              <a:spcBef>
                <a:spcPts val="0"/>
              </a:spcBef>
              <a:spcAft>
                <a:spcPts val="300"/>
              </a:spcAft>
              <a:buNone/>
              <a:tabLst>
                <a:tab pos="8229600" algn="r"/>
                <a:tab pos="8435975" algn="r"/>
              </a:tabLst>
              <a:defRPr sz="1400">
                <a:latin typeface="+mj-lt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8435975" algn="r"/>
              </a:tabLst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marL="0" indent="0">
              <a:buNone/>
              <a:tabLst>
                <a:tab pos="8435975" algn="r"/>
              </a:tabLst>
              <a:defRPr sz="1000">
                <a:latin typeface="+mj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grpSp>
        <p:nvGrpSpPr>
          <p:cNvPr id="9" name="Rectangle 6"/>
          <p:cNvGrpSpPr>
            <a:grpSpLocks/>
          </p:cNvGrpSpPr>
          <p:nvPr userDrawn="1"/>
        </p:nvGrpSpPr>
        <p:grpSpPr bwMode="auto">
          <a:xfrm>
            <a:off x="-23813" y="-4108"/>
            <a:ext cx="9180513" cy="112058"/>
            <a:chOff x="-15" y="-12"/>
            <a:chExt cx="5783" cy="77"/>
          </a:xfrm>
        </p:grpSpPr>
        <p:pic>
          <p:nvPicPr>
            <p:cNvPr id="10" name="Rectangl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" y="-12"/>
              <a:ext cx="5783" cy="77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028"/>
            <p:cNvSpPr txBox="1">
              <a:spLocks noChangeArrowheads="1"/>
            </p:cNvSpPr>
            <p:nvPr/>
          </p:nvSpPr>
          <p:spPr bwMode="auto">
            <a:xfrm>
              <a:off x="-4" y="0"/>
              <a:ext cx="5763" cy="58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400" b="1" baseline="0">
                <a:solidFill>
                  <a:srgbClr val="1B529E"/>
                </a:solidFill>
                <a:latin typeface="Segoe UI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400800"/>
            <a:ext cx="7810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-6724" y="0"/>
            <a:ext cx="9189720" cy="762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baseline="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z="1600">
                <a:latin typeface="Segoe UI" panose="020B0502040204020203" pitchFamily="34" charset="0"/>
              </a:defRPr>
            </a:lvl1pPr>
            <a:lvl2pPr>
              <a:spcAft>
                <a:spcPts val="600"/>
              </a:spcAft>
              <a:defRPr sz="1600">
                <a:latin typeface="Segoe UI" panose="020B0502040204020203" pitchFamily="34" charset="0"/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400">
                <a:latin typeface="Segoe UI" panose="020B0502040204020203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400">
                <a:latin typeface="Segoe UI" panose="020B0502040204020203" pitchFamily="34" charset="0"/>
              </a:defRPr>
            </a:lvl4pPr>
            <a:lvl5pPr marL="736600" indent="-163513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defRPr sz="140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0675" y="363538"/>
            <a:ext cx="8499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225550"/>
            <a:ext cx="849947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ZoneTexte 6"/>
          <p:cNvSpPr txBox="1"/>
          <p:nvPr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  <p:sldLayoutId id="2147483671" r:id="rId3"/>
    <p:sldLayoutId id="2147483672" r:id="rId4"/>
    <p:sldLayoutId id="2147483673" r:id="rId5"/>
    <p:sldLayoutId id="2147483674" r:id="rId6"/>
    <p:sldLayoutId id="2147483669" r:id="rId7"/>
    <p:sldLayoutId id="2147483668" r:id="rId8"/>
    <p:sldLayoutId id="2147483667" r:id="rId9"/>
    <p:sldLayoutId id="2147483675" r:id="rId10"/>
    <p:sldLayoutId id="2147483666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8" r:id="rId23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848484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600"/>
        </a:spcAft>
        <a:buFont typeface="Arial" pitchFamily="-72" charset="0"/>
        <a:defRPr sz="24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169863" indent="-169863" algn="l" rtl="0" eaLnBrk="0" fontAlgn="base" hangingPunct="0">
        <a:spcBef>
          <a:spcPts val="300"/>
        </a:spcBef>
        <a:spcAft>
          <a:spcPts val="600"/>
        </a:spcAft>
        <a:buClr>
          <a:srgbClr val="0066FF"/>
        </a:buClr>
        <a:buSzPct val="100000"/>
        <a:buFont typeface="Arial" pitchFamily="-72" charset="0"/>
        <a:buChar char="»"/>
        <a:defRPr sz="16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341313" indent="-163513" algn="l" rtl="0" eaLnBrk="0" fontAlgn="base" hangingPunct="0">
        <a:spcBef>
          <a:spcPts val="300"/>
        </a:spcBef>
        <a:spcAft>
          <a:spcPts val="600"/>
        </a:spcAft>
        <a:buClr>
          <a:srgbClr val="0066FF"/>
        </a:buClr>
        <a:buSzPct val="100000"/>
        <a:buFont typeface="Calibri" pitchFamily="-72" charset="0"/>
        <a:buChar char="&gt;"/>
        <a:defRPr sz="14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511175" indent="-169863" algn="l" rtl="0" eaLnBrk="0" fontAlgn="base" hangingPunct="0">
        <a:spcBef>
          <a:spcPts val="300"/>
        </a:spcBef>
        <a:spcAft>
          <a:spcPts val="600"/>
        </a:spcAft>
        <a:buClr>
          <a:srgbClr val="0066FF"/>
        </a:buClr>
        <a:buFont typeface="Arial" pitchFamily="-72" charset="0"/>
        <a:buChar char="–"/>
        <a:defRPr sz="14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12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3.wdp"/><Relationship Id="rId5" Type="http://schemas.openxmlformats.org/officeDocument/2006/relationships/image" Target="../media/image30.png"/><Relationship Id="rId6" Type="http://schemas.microsoft.com/office/2007/relationships/hdphoto" Target="../media/hdphoto4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34.png"/><Relationship Id="rId6" Type="http://schemas.openxmlformats.org/officeDocument/2006/relationships/chart" Target="../charts/chart3.xml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png"/><Relationship Id="rId16" Type="http://schemas.openxmlformats.org/officeDocument/2006/relationships/image" Target="../media/image25.jpeg"/><Relationship Id="rId17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microsoft.com/office/2007/relationships/hdphoto" Target="../media/hdphoto1.wdp"/><Relationship Id="rId9" Type="http://schemas.openxmlformats.org/officeDocument/2006/relationships/image" Target="../media/image19.png"/><Relationship Id="rId10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25" y="96838"/>
            <a:ext cx="247808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324072">
            <a:off x="1080411" y="5885459"/>
            <a:ext cx="2534704" cy="3269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softEdge rad="1524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8653" y="975782"/>
            <a:ext cx="3176353" cy="5150876"/>
            <a:chOff x="818503" y="1058332"/>
            <a:chExt cx="3176353" cy="5150876"/>
          </a:xfrm>
        </p:grpSpPr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8503" y="1058332"/>
              <a:ext cx="3176353" cy="4829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 rot="324072">
              <a:off x="1174887" y="5908223"/>
              <a:ext cx="2333615" cy="30098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alpha val="74000"/>
                  </a:schemeClr>
                </a:gs>
                <a:gs pos="100000">
                  <a:srgbClr val="FFFFFF">
                    <a:alpha val="6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softEdge rad="1524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7367" y="1098550"/>
            <a:ext cx="3116513" cy="5431331"/>
            <a:chOff x="4957367" y="1098550"/>
            <a:chExt cx="3116513" cy="5431331"/>
          </a:xfrm>
        </p:grpSpPr>
        <p:pic>
          <p:nvPicPr>
            <p:cNvPr id="3" name="Picture 2" descr="new rules of retai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7367" y="1098550"/>
              <a:ext cx="3116513" cy="4737100"/>
            </a:xfrm>
            <a:prstGeom prst="rect">
              <a:avLst/>
            </a:prstGeom>
            <a:effectLst>
              <a:outerShdw blurRad="69850" dist="50800" dir="2700000" algn="tl" rotWithShape="0">
                <a:schemeClr val="bg1">
                  <a:lumMod val="50000"/>
                  <a:alpha val="43000"/>
                </a:scheme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5017412" y="6140450"/>
              <a:ext cx="3019360" cy="3894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alpha val="78000"/>
                  </a:schemeClr>
                </a:gs>
                <a:gs pos="100000">
                  <a:srgbClr val="FFFFFF">
                    <a:alpha val="6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softEdge rad="1397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6999" y="137579"/>
            <a:ext cx="8499475" cy="650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Amount of “stuff” increased</a:t>
            </a:r>
          </a:p>
        </p:txBody>
      </p:sp>
      <p:pic>
        <p:nvPicPr>
          <p:cNvPr id="74756" name="Picture 13" descr="je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8" b="5486"/>
          <a:stretch>
            <a:fillRect/>
          </a:stretch>
        </p:blipFill>
        <p:spPr bwMode="auto">
          <a:xfrm>
            <a:off x="4213225" y="1365242"/>
            <a:ext cx="4398325" cy="415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16"/>
          <p:cNvSpPr>
            <a:spLocks noChangeArrowheads="1"/>
          </p:cNvSpPr>
          <p:nvPr/>
        </p:nvSpPr>
        <p:spPr bwMode="auto">
          <a:xfrm>
            <a:off x="2933696" y="1801827"/>
            <a:ext cx="4065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aseline="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800</a:t>
            </a: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1001709" y="4578364"/>
            <a:ext cx="1285875" cy="58738"/>
          </a:xfrm>
          <a:prstGeom prst="rect">
            <a:avLst/>
          </a:prstGeom>
          <a:solidFill>
            <a:srgbClr val="99C2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schemeClr val="tx2"/>
              </a:solidFill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5845" name="Rectangle 13"/>
          <p:cNvSpPr>
            <a:spLocks noChangeArrowheads="1"/>
          </p:cNvSpPr>
          <p:nvPr/>
        </p:nvSpPr>
        <p:spPr bwMode="auto">
          <a:xfrm>
            <a:off x="2487609" y="2170127"/>
            <a:ext cx="1285875" cy="2466975"/>
          </a:xfrm>
          <a:prstGeom prst="rect">
            <a:avLst/>
          </a:prstGeom>
          <a:solidFill>
            <a:srgbClr val="FF6600">
              <a:alpha val="64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schemeClr val="tx2"/>
              </a:solidFill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1579559" y="4179902"/>
            <a:ext cx="135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aseline="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6</a:t>
            </a:r>
          </a:p>
        </p:txBody>
      </p: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1402154" y="4713302"/>
            <a:ext cx="484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aseline="0" dirty="0" smtClean="0">
                <a:solidFill>
                  <a:schemeClr val="bg1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1980</a:t>
            </a:r>
            <a:endParaRPr lang="en-US" sz="1700" baseline="0" dirty="0">
              <a:solidFill>
                <a:schemeClr val="bg1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2888054" y="4713302"/>
            <a:ext cx="4849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aseline="0" dirty="0">
                <a:solidFill>
                  <a:schemeClr val="bg1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2010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486" y="4637839"/>
            <a:ext cx="3333762" cy="747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3000">
                <a:schemeClr val="accent4">
                  <a:lumMod val="60000"/>
                  <a:lumOff val="40000"/>
                </a:schemeClr>
              </a:gs>
            </a:gsLst>
            <a:lin ang="2700000" scaled="0"/>
            <a:tileRect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491072" y="965200"/>
            <a:ext cx="3471333" cy="446088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16200000">
            <a:off x="1966185" y="-487274"/>
            <a:ext cx="523220" cy="329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aseline="0" dirty="0" smtClean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Number of blue jean brands</a:t>
            </a:r>
            <a:endParaRPr lang="en-US" sz="2200" baseline="0" dirty="0">
              <a:solidFill>
                <a:schemeClr val="bg1"/>
              </a:solidFill>
              <a:latin typeface="+mn-lt"/>
              <a:ea typeface="+mn-ea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4" grpId="1" animBg="1"/>
      <p:bldP spid="35845" grpId="0" animBg="1"/>
      <p:bldP spid="358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-Store-New-York-City-2000x1333-wide-wallpapers.net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saturation sat="126000"/>
                    </a14:imgEffect>
                    <a14:imgEffect>
                      <a14:brightnessContrast bright="-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499"/>
          <a:stretch/>
        </p:blipFill>
        <p:spPr>
          <a:xfrm>
            <a:off x="-6582" y="-435587"/>
            <a:ext cx="9163950" cy="6768903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80207" y="-494610"/>
            <a:ext cx="9077163" cy="12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3300" b="1" baseline="0" dirty="0" smtClean="0">
                <a:solidFill>
                  <a:schemeClr val="bg1"/>
                </a:solidFill>
                <a:latin typeface="Helvetica" pitchFamily="-72" charset="0"/>
                <a:ea typeface="Segoe UI" charset="0"/>
                <a:cs typeface="Segoe UI" charset="0"/>
              </a:rPr>
              <a:t>Wave 4: Technology Power</a:t>
            </a:r>
            <a:endParaRPr lang="en-US" sz="3300" b="1" baseline="0" dirty="0">
              <a:solidFill>
                <a:schemeClr val="bg1"/>
              </a:solidFill>
              <a:latin typeface="Calibri" pitchFamily="-72" charset="0"/>
            </a:endParaRPr>
          </a:p>
        </p:txBody>
      </p:sp>
      <p:pic>
        <p:nvPicPr>
          <p:cNvPr id="2" name="Picture 1" descr="Steve distorted-05.png"/>
          <p:cNvPicPr>
            <a:picLocks noChangeAspect="1"/>
          </p:cNvPicPr>
          <p:nvPr/>
        </p:nvPicPr>
        <p:blipFill>
          <a:blip r:embed="rId5" cstate="print">
            <a:alphaModFix amt="6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saturation sat="187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810" y="630346"/>
            <a:ext cx="2632096" cy="5262454"/>
          </a:xfrm>
          <a:prstGeom prst="rect">
            <a:avLst/>
          </a:prstGeom>
          <a:effectLst>
            <a:glow rad="431800">
              <a:schemeClr val="bg1">
                <a:lumMod val="95000"/>
                <a:alpha val="33000"/>
              </a:schemeClr>
            </a:glow>
          </a:effectLst>
        </p:spPr>
      </p:pic>
      <p:sp>
        <p:nvSpPr>
          <p:cNvPr id="13" name="Content Placeholder 2"/>
          <p:cNvSpPr>
            <a:spLocks/>
          </p:cNvSpPr>
          <p:nvPr/>
        </p:nvSpPr>
        <p:spPr bwMode="auto">
          <a:xfrm>
            <a:off x="1619253" y="1275127"/>
            <a:ext cx="4533897" cy="7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cene3d>
              <a:camera prst="orthographicFront">
                <a:rot lat="720000" lon="17753998" rev="0"/>
              </a:camera>
              <a:lightRig rig="threePt" dir="t"/>
            </a:scene3d>
            <a:sp3d z="31750"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-72" charset="0"/>
              <a:buNone/>
            </a:pPr>
            <a:r>
              <a:rPr lang="en-US" sz="4500" b="1" kern="2500" spc="10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5400">
                    <a:schemeClr val="bg1">
                      <a:alpha val="25000"/>
                    </a:schemeClr>
                  </a:glow>
                  <a:outerShdw blurRad="23495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-72" charset="0"/>
                <a:ea typeface="Segoe UI" charset="0"/>
                <a:cs typeface="Segoe UI" charset="0"/>
              </a:rPr>
              <a:t>Convergence of</a:t>
            </a:r>
            <a:br>
              <a:rPr lang="en-US" sz="4500" b="1" kern="2500" spc="10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5400">
                    <a:schemeClr val="bg1">
                      <a:alpha val="25000"/>
                    </a:schemeClr>
                  </a:glow>
                  <a:outerShdw blurRad="23495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-72" charset="0"/>
                <a:ea typeface="Segoe UI" charset="0"/>
                <a:cs typeface="Segoe UI" charset="0"/>
              </a:rPr>
            </a:br>
            <a:r>
              <a:rPr lang="en-US" sz="4500" b="1" kern="2500" spc="10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5400">
                    <a:schemeClr val="bg1">
                      <a:alpha val="25000"/>
                    </a:schemeClr>
                  </a:glow>
                  <a:outerShdw blurRad="23495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-72" charset="0"/>
                <a:ea typeface="Segoe UI" charset="0"/>
                <a:cs typeface="Segoe UI" charset="0"/>
              </a:rPr>
              <a:t>art &amp; science of </a:t>
            </a:r>
            <a:br>
              <a:rPr lang="en-US" sz="4500" b="1" kern="2500" spc="10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5400">
                    <a:schemeClr val="bg1">
                      <a:alpha val="25000"/>
                    </a:schemeClr>
                  </a:glow>
                  <a:outerShdw blurRad="23495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-72" charset="0"/>
                <a:ea typeface="Segoe UI" charset="0"/>
                <a:cs typeface="Segoe UI" charset="0"/>
              </a:rPr>
            </a:br>
            <a:r>
              <a:rPr lang="en-US" sz="4500" b="1" kern="2500" spc="10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5400">
                    <a:schemeClr val="bg1">
                      <a:alpha val="25000"/>
                    </a:schemeClr>
                  </a:glow>
                  <a:outerShdw blurRad="23495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itchFamily="-72" charset="0"/>
                <a:ea typeface="Segoe UI" charset="0"/>
                <a:cs typeface="Segoe UI" charset="0"/>
              </a:rPr>
              <a:t>retailing.</a:t>
            </a:r>
            <a:endParaRPr lang="en-US" sz="4500" b="1" kern="2500" spc="100" baseline="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5400">
                  <a:schemeClr val="bg1">
                    <a:alpha val="25000"/>
                  </a:schemeClr>
                </a:glow>
                <a:outerShdw blurRad="234950" dist="38100" dir="2700000" algn="tl" rotWithShape="0">
                  <a:srgbClr val="000000">
                    <a:alpha val="43000"/>
                  </a:srgbClr>
                </a:outerShdw>
              </a:effectLst>
              <a:latin typeface="Calibri" pitchFamily="-72" charset="0"/>
              <a:ea typeface="Segoe UI" charset="0"/>
              <a:cs typeface="Segoe UI" charset="0"/>
            </a:endParaRPr>
          </a:p>
          <a:p>
            <a:pPr marL="0" lvl="1" algn="r"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2200" kern="2500" spc="100" baseline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5400">
                    <a:schemeClr val="bg1">
                      <a:alpha val="25000"/>
                    </a:schemeClr>
                  </a:glow>
                </a:effectLst>
                <a:latin typeface="Calibri" pitchFamily="-72" charset="0"/>
                <a:ea typeface="Segoe UI" charset="0"/>
                <a:cs typeface="Segoe UI" charset="0"/>
              </a:rPr>
              <a:t/>
            </a:r>
            <a:br>
              <a:rPr lang="en-US" sz="2200" kern="2500" spc="100" baseline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5400">
                    <a:schemeClr val="bg1">
                      <a:alpha val="25000"/>
                    </a:schemeClr>
                  </a:glow>
                </a:effectLst>
                <a:latin typeface="Calibri" pitchFamily="-72" charset="0"/>
                <a:ea typeface="Segoe UI" charset="0"/>
                <a:cs typeface="Segoe UI" charset="0"/>
              </a:rPr>
            </a:br>
            <a:endParaRPr lang="en-US" sz="2200" kern="2500" spc="100" baseline="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5400">
                  <a:schemeClr val="bg1">
                    <a:alpha val="25000"/>
                  </a:schemeClr>
                </a:glow>
              </a:effectLst>
              <a:latin typeface="Calibri" pitchFamily="-72" charset="0"/>
              <a:ea typeface="Segoe UI" charset="0"/>
              <a:cs typeface="Segoe UI" charset="0"/>
            </a:endParaRPr>
          </a:p>
          <a:p>
            <a:pPr algn="r">
              <a:spcBef>
                <a:spcPts val="300"/>
              </a:spcBef>
              <a:spcAft>
                <a:spcPts val="600"/>
              </a:spcAft>
              <a:buFont typeface="Arial" pitchFamily="-72" charset="0"/>
              <a:buNone/>
            </a:pPr>
            <a:endParaRPr lang="en-US" sz="3200" b="1" kern="2500" spc="100" baseline="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5400">
                  <a:schemeClr val="bg1">
                    <a:alpha val="25000"/>
                  </a:schemeClr>
                </a:glow>
              </a:effectLst>
              <a:latin typeface="Calibri" pitchFamily="-72" charset="0"/>
              <a:ea typeface="Segoe UI" charset="0"/>
              <a:cs typeface="Segoe U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635" y="1200150"/>
            <a:ext cx="12489691" cy="9643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400000" lon="3240000" rev="240000"/>
              </a:camera>
              <a:lightRig rig="threePt" dir="t"/>
            </a:scene3d>
            <a:sp3d z="38100"/>
          </a:bodyPr>
          <a:lstStyle/>
          <a:p>
            <a:pPr>
              <a:spcBef>
                <a:spcPts val="800"/>
              </a:spcBef>
            </a:pPr>
            <a:r>
              <a:rPr lang="en-US" sz="4000" b="1" baseline="0" dirty="0" smtClean="0">
                <a:solidFill>
                  <a:schemeClr val="bg1"/>
                </a:solidFill>
                <a:latin typeface="Abadi MT Condensed Light"/>
                <a:ea typeface="Segoe UI" charset="0"/>
                <a:cs typeface="Abadi MT Condensed Light"/>
              </a:rPr>
              <a:t>Jobsian Era</a:t>
            </a:r>
            <a:endParaRPr lang="en-US" sz="4000" b="1" baseline="0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  <a:p>
            <a:pPr>
              <a:spcBef>
                <a:spcPts val="800"/>
              </a:spcBef>
            </a:pPr>
            <a:endParaRPr lang="en-US" sz="1500" dirty="0" smtClean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14286" y="4234852"/>
            <a:ext cx="5089071" cy="89172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4550840"/>
            <a:ext cx="1280583" cy="740833"/>
          </a:xfrm>
          <a:prstGeom prst="ellipse">
            <a:avLst/>
          </a:prstGeom>
          <a:gradFill flip="none" rotWithShape="1">
            <a:gsLst>
              <a:gs pos="22000">
                <a:schemeClr val="accent4">
                  <a:lumMod val="60000"/>
                  <a:lumOff val="40000"/>
                  <a:alpha val="33000"/>
                </a:schemeClr>
              </a:gs>
              <a:gs pos="85000">
                <a:srgbClr val="FFFFFF">
                  <a:alpha val="41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Curved Right Arrow 24"/>
          <p:cNvSpPr/>
          <p:nvPr/>
        </p:nvSpPr>
        <p:spPr>
          <a:xfrm rot="11059329" flipV="1">
            <a:off x="5429130" y="4345125"/>
            <a:ext cx="3052997" cy="2033184"/>
          </a:xfrm>
          <a:prstGeom prst="curvedRightArrow">
            <a:avLst>
              <a:gd name="adj1" fmla="val 25000"/>
              <a:gd name="adj2" fmla="val 42759"/>
              <a:gd name="adj3" fmla="val 32287"/>
            </a:avLst>
          </a:prstGeom>
          <a:gradFill flip="none" rotWithShape="1">
            <a:gsLst>
              <a:gs pos="2600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  <a:gs pos="61000">
                <a:schemeClr val="accent4">
                  <a:lumMod val="60000"/>
                  <a:lumOff val="40000"/>
                </a:schemeClr>
              </a:gs>
            </a:gsLst>
            <a:lin ang="600000" scaled="0"/>
            <a:tileRect/>
          </a:gra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757461" y="4339173"/>
            <a:ext cx="3131948" cy="2016882"/>
          </a:xfrm>
          <a:prstGeom prst="curvedRightArrow">
            <a:avLst>
              <a:gd name="adj1" fmla="val 25000"/>
              <a:gd name="adj2" fmla="val 48306"/>
              <a:gd name="adj3" fmla="val 25000"/>
            </a:avLst>
          </a:prstGeom>
          <a:gradFill flip="none" rotWithShape="1">
            <a:gsLst>
              <a:gs pos="3600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  <a:gs pos="68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1030"/>
          <p:cNvSpPr>
            <a:spLocks noChangeArrowheads="1"/>
          </p:cNvSpPr>
          <p:nvPr/>
        </p:nvSpPr>
        <p:spPr bwMode="auto">
          <a:xfrm>
            <a:off x="5213048" y="117025"/>
            <a:ext cx="3930952" cy="501060"/>
          </a:xfrm>
          <a:prstGeom prst="rect">
            <a:avLst/>
          </a:prstGeom>
          <a:gradFill flip="none" rotWithShape="1">
            <a:gsLst>
              <a:gs pos="75000">
                <a:schemeClr val="bg2">
                  <a:lumMod val="85000"/>
                </a:schemeClr>
              </a:gs>
              <a:gs pos="99000">
                <a:schemeClr val="bg1">
                  <a:alpha val="5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 descr="brain2 cop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666" y="1178001"/>
            <a:ext cx="5654346" cy="4189860"/>
          </a:xfrm>
          <a:prstGeom prst="rect">
            <a:avLst/>
          </a:prstGeom>
        </p:spPr>
      </p:pic>
      <p:pic>
        <p:nvPicPr>
          <p:cNvPr id="101379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209" y="2043776"/>
            <a:ext cx="963083" cy="9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85" y="2953717"/>
            <a:ext cx="22796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Incredible </a:t>
            </a: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selection</a:t>
            </a:r>
          </a:p>
          <a:p>
            <a:pPr algn="r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Provide access</a:t>
            </a:r>
          </a:p>
          <a:p>
            <a:pPr algn="r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Cheaper prices</a:t>
            </a:r>
            <a:endParaRPr lang="en-US" sz="1700" baseline="0" dirty="0">
              <a:solidFill>
                <a:schemeClr val="accent4">
                  <a:lumMod val="7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Incredible </a:t>
            </a: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service</a:t>
            </a:r>
            <a:endParaRPr lang="en-US" sz="1700" baseline="0" dirty="0">
              <a:solidFill>
                <a:schemeClr val="accent4">
                  <a:lumMod val="7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030"/>
          <p:cNvSpPr>
            <a:spLocks noChangeArrowheads="1"/>
          </p:cNvSpPr>
          <p:nvPr/>
        </p:nvSpPr>
        <p:spPr bwMode="auto">
          <a:xfrm rot="10800000">
            <a:off x="-4766" y="112792"/>
            <a:ext cx="4029456" cy="501060"/>
          </a:xfrm>
          <a:prstGeom prst="rect">
            <a:avLst/>
          </a:prstGeom>
          <a:gradFill flip="none" rotWithShape="1">
            <a:gsLst>
              <a:gs pos="75000">
                <a:schemeClr val="bg2">
                  <a:lumMod val="85000"/>
                </a:schemeClr>
              </a:gs>
              <a:gs pos="99000">
                <a:schemeClr val="bg1">
                  <a:alpha val="5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865770" y="87323"/>
            <a:ext cx="3566589" cy="844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800"/>
              </a:spcBef>
            </a:pPr>
            <a:r>
              <a:rPr lang="en-US" sz="3000" baseline="0" dirty="0" smtClean="0">
                <a:solidFill>
                  <a:schemeClr val="bg1">
                    <a:alpha val="88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Left Brain</a:t>
            </a:r>
            <a:endParaRPr lang="en-US" sz="3000" dirty="0" smtClean="0">
              <a:solidFill>
                <a:schemeClr val="bg1">
                  <a:alpha val="88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213998" y="79397"/>
            <a:ext cx="3566589" cy="844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800"/>
              </a:spcBef>
            </a:pPr>
            <a:r>
              <a:rPr lang="en-US" sz="3000" baseline="0" dirty="0" smtClean="0">
                <a:solidFill>
                  <a:schemeClr val="bg1">
                    <a:alpha val="88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Right Brain</a:t>
            </a:r>
            <a:endParaRPr lang="en-US" sz="3000" dirty="0" smtClean="0">
              <a:solidFill>
                <a:schemeClr val="bg1">
                  <a:alpha val="88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 descr="amazon-log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12" y="1979933"/>
            <a:ext cx="2276761" cy="10794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1167" y="5725589"/>
            <a:ext cx="4389503" cy="666750"/>
          </a:xfrm>
          <a:prstGeom prst="rect">
            <a:avLst/>
          </a:prstGeom>
          <a:noFill/>
        </p:spPr>
        <p:txBody>
          <a:bodyPr wrap="none">
            <a:prstTxWarp prst="textDeflateInflate">
              <a:avLst>
                <a:gd name="adj" fmla="val 56622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COMPELLING EXPERIENCE</a:t>
            </a:r>
            <a:endParaRPr lang="en-US" b="1" baseline="0" dirty="0">
              <a:ln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3000"/>
                  </a:schemeClr>
                </a:outerShdw>
              </a:effectLst>
              <a:latin typeface="Helvetica"/>
              <a:ea typeface="Segoe UI" panose="020B0502040204020203" pitchFamily="34" charset="0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 rot="21208447">
            <a:off x="6345464" y="4333125"/>
            <a:ext cx="1814284" cy="112485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25061">
            <a:off x="870843" y="4480045"/>
            <a:ext cx="1814284" cy="8389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1174939" flipH="1">
            <a:off x="6494822" y="4470074"/>
            <a:ext cx="1814284" cy="8389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 rot="20324041" flipH="1">
            <a:off x="7887339" y="4334349"/>
            <a:ext cx="1722408" cy="1198329"/>
          </a:xfrm>
          <a:prstGeom prst="ellipse">
            <a:avLst/>
          </a:prstGeom>
          <a:solidFill>
            <a:srgbClr val="FFFFFF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 rot="1275959">
            <a:off x="-444579" y="4266286"/>
            <a:ext cx="1722408" cy="1198329"/>
          </a:xfrm>
          <a:prstGeom prst="ellipse">
            <a:avLst/>
          </a:prstGeom>
          <a:solidFill>
            <a:srgbClr val="FFFFFF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8364" y="3041644"/>
            <a:ext cx="2819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Artful </a:t>
            </a: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design</a:t>
            </a:r>
            <a:endParaRPr lang="en-US" sz="1700" baseline="0" dirty="0">
              <a:solidFill>
                <a:schemeClr val="accent4">
                  <a:lumMod val="7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Personal </a:t>
            </a: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connection</a:t>
            </a:r>
            <a:endParaRPr lang="en-US" sz="1700" baseline="0" dirty="0">
              <a:solidFill>
                <a:schemeClr val="accent4">
                  <a:lumMod val="7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Emotional </a:t>
            </a: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engagement</a:t>
            </a:r>
            <a:endParaRPr lang="en-US" sz="1700" baseline="0" dirty="0">
              <a:solidFill>
                <a:schemeClr val="accent4">
                  <a:lumMod val="7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1700" baseline="0" dirty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Consumer </a:t>
            </a:r>
            <a:r>
              <a:rPr lang="en-US" sz="17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friendly</a:t>
            </a:r>
            <a:endParaRPr lang="en-US" sz="1700" baseline="0" dirty="0">
              <a:solidFill>
                <a:schemeClr val="accent4">
                  <a:lumMod val="7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23587" y="2738606"/>
            <a:ext cx="3998395" cy="856978"/>
            <a:chOff x="9903344" y="3542938"/>
            <a:chExt cx="3998395" cy="856978"/>
          </a:xfrm>
        </p:grpSpPr>
        <p:sp>
          <p:nvSpPr>
            <p:cNvPr id="23" name="TextBox 22"/>
            <p:cNvSpPr txBox="1"/>
            <p:nvPr/>
          </p:nvSpPr>
          <p:spPr>
            <a:xfrm>
              <a:off x="9903344" y="3553530"/>
              <a:ext cx="3970868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4900" b="1" baseline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Segoe UI" panose="020B0502040204020203" pitchFamily="34" charset="0"/>
                  <a:cs typeface="Segoe UI" panose="020B0502040204020203" pitchFamily="34" charset="0"/>
                </a:rPr>
                <a:t>Convergence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30871" y="3542938"/>
              <a:ext cx="3970868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4900" b="1" baseline="0" dirty="0">
                  <a:solidFill>
                    <a:srgbClr val="FF66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Segoe UI" panose="020B0502040204020203" pitchFamily="34" charset="0"/>
                  <a:cs typeface="Segoe UI" panose="020B0502040204020203" pitchFamily="34" charset="0"/>
                </a:rPr>
                <a:t>Convergence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5" grpId="0"/>
      <p:bldP spid="21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80208" y="57118"/>
            <a:ext cx="8499475" cy="6508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Today’s typical </a:t>
            </a: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pecialty </a:t>
            </a: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etailer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-519524" y="352570"/>
            <a:ext cx="9775208" cy="3629620"/>
            <a:chOff x="-554159" y="341025"/>
            <a:chExt cx="9775208" cy="3629620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301611" y="499992"/>
              <a:ext cx="2604221" cy="2587943"/>
            </a:xfrm>
            <a:prstGeom prst="rect">
              <a:avLst/>
            </a:prstGeom>
            <a:noFill/>
            <a:ln w="9525" cmpd="sng">
              <a:noFill/>
              <a:prstDash val="sysDash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baseline="0" dirty="0" smtClean="0">
                  <a:solidFill>
                    <a:srgbClr val="FF6600"/>
                  </a:solidFill>
                  <a:effectLst>
                    <a:outerShdw blurRad="50800" dist="38100" dir="2700000" algn="tl" rotWithShape="0">
                      <a:schemeClr val="bg1">
                        <a:lumMod val="65000"/>
                        <a:alpha val="43000"/>
                      </a:schemeClr>
                    </a:outerShdw>
                  </a:effectLst>
                  <a:latin typeface="+mj-lt"/>
                  <a:ea typeface="+mn-ea"/>
                  <a:cs typeface="+mn-cs"/>
                </a:rPr>
                <a:t>60%</a:t>
              </a:r>
              <a:br>
                <a:rPr lang="en-US" sz="4400" b="1" baseline="0" dirty="0" smtClean="0">
                  <a:solidFill>
                    <a:srgbClr val="FF6600"/>
                  </a:solidFill>
                  <a:effectLst>
                    <a:outerShdw blurRad="50800" dist="38100" dir="2700000" algn="tl" rotWithShape="0">
                      <a:schemeClr val="bg1">
                        <a:lumMod val="65000"/>
                        <a:alpha val="43000"/>
                      </a:schemeClr>
                    </a:outerShdw>
                  </a:effectLst>
                  <a:latin typeface="+mj-lt"/>
                  <a:ea typeface="+mn-ea"/>
                  <a:cs typeface="+mn-cs"/>
                </a:rPr>
              </a:br>
              <a:r>
                <a:rPr lang="en-US" sz="2000" baseline="0" dirty="0" smtClean="0">
                  <a:solidFill>
                    <a:srgbClr val="7F7F7F"/>
                  </a:solidFill>
                  <a:latin typeface="+mj-lt"/>
                  <a:ea typeface="+mn-ea"/>
                  <a:cs typeface="+mn-cs"/>
                </a:rPr>
                <a:t>of customers depart the store without engaging with the product </a:t>
              </a:r>
              <a:endParaRPr lang="en-US" sz="20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6782649" y="341025"/>
              <a:ext cx="2438400" cy="2587943"/>
            </a:xfrm>
            <a:prstGeom prst="rect">
              <a:avLst/>
            </a:prstGeom>
            <a:noFill/>
            <a:ln w="9525" cmpd="sng">
              <a:noFill/>
              <a:prstDash val="sysDash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42000" endA="300" endPos="22000" dir="5400000" sy="-100000" algn="bl" rotWithShape="0"/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baseline="0" dirty="0" smtClean="0">
                  <a:solidFill>
                    <a:srgbClr val="FF6600"/>
                  </a:solidFill>
                  <a:effectLst>
                    <a:outerShdw blurRad="50800" dist="38100" dir="2700000" algn="tl" rotWithShape="0">
                      <a:schemeClr val="bg1">
                        <a:lumMod val="65000"/>
                        <a:alpha val="43000"/>
                      </a:schemeClr>
                    </a:outerShdw>
                  </a:effectLst>
                  <a:latin typeface="+mj-lt"/>
                  <a:ea typeface="+mn-ea"/>
                  <a:cs typeface="+mn-cs"/>
                </a:rPr>
                <a:t>15%</a:t>
              </a:r>
              <a:r>
                <a:rPr lang="en-US" sz="2000" b="1" baseline="0" dirty="0" smtClean="0">
                  <a:solidFill>
                    <a:srgbClr val="285B95"/>
                  </a:solidFill>
                  <a:latin typeface="+mj-lt"/>
                  <a:ea typeface="+mn-ea"/>
                  <a:cs typeface="+mn-cs"/>
                </a:rPr>
                <a:t> </a:t>
              </a:r>
              <a:br>
                <a:rPr lang="en-US" sz="2000" b="1" baseline="0" dirty="0" smtClean="0">
                  <a:solidFill>
                    <a:srgbClr val="285B95"/>
                  </a:solidFill>
                  <a:latin typeface="+mj-lt"/>
                  <a:ea typeface="+mn-ea"/>
                  <a:cs typeface="+mn-cs"/>
                </a:rPr>
              </a:br>
              <a:r>
                <a:rPr lang="en-US" sz="2000" baseline="0" dirty="0" smtClean="0">
                  <a:solidFill>
                    <a:srgbClr val="7F7F7F"/>
                  </a:solidFill>
                  <a:latin typeface="+mj-lt"/>
                  <a:ea typeface="+mn-ea"/>
                  <a:cs typeface="+mn-cs"/>
                </a:rPr>
                <a:t>of customers are offered cross-sell</a:t>
              </a:r>
              <a:br>
                <a:rPr lang="en-US" sz="2000" baseline="0" dirty="0" smtClean="0">
                  <a:solidFill>
                    <a:srgbClr val="7F7F7F"/>
                  </a:solidFill>
                  <a:latin typeface="+mj-lt"/>
                  <a:ea typeface="+mn-ea"/>
                  <a:cs typeface="+mn-cs"/>
                </a:rPr>
              </a:br>
              <a:r>
                <a:rPr lang="en-US" sz="2000" baseline="0" dirty="0" smtClean="0">
                  <a:solidFill>
                    <a:srgbClr val="7F7F7F"/>
                  </a:solidFill>
                  <a:latin typeface="+mj-lt"/>
                  <a:ea typeface="+mn-ea"/>
                  <a:cs typeface="+mn-cs"/>
                </a:rPr>
                <a:t>opportunities</a:t>
              </a:r>
              <a:endParaRPr lang="en-US" sz="20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440527758"/>
                </p:ext>
              </p:extLst>
            </p:nvPr>
          </p:nvGraphicFramePr>
          <p:xfrm>
            <a:off x="-554159" y="654296"/>
            <a:ext cx="3365567" cy="2705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val="3090252756"/>
                </p:ext>
              </p:extLst>
            </p:nvPr>
          </p:nvGraphicFramePr>
          <p:xfrm>
            <a:off x="4294909" y="691581"/>
            <a:ext cx="3130794" cy="24141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30" name="Picture 29" descr="cart-0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18" y="2222826"/>
              <a:ext cx="1790798" cy="1747819"/>
            </a:xfrm>
            <a:prstGeom prst="rect">
              <a:avLst/>
            </a:prstGeom>
          </p:spPr>
        </p:pic>
        <p:pic>
          <p:nvPicPr>
            <p:cNvPr id="33" name="Picture 32" descr="cart-0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3000" y="2202044"/>
              <a:ext cx="1790798" cy="17478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3175" y="3561191"/>
            <a:ext cx="9094816" cy="3165771"/>
            <a:chOff x="138540" y="3549646"/>
            <a:chExt cx="9094816" cy="3165771"/>
          </a:xfrm>
        </p:grpSpPr>
        <p:grpSp>
          <p:nvGrpSpPr>
            <p:cNvPr id="36" name="Group 35"/>
            <p:cNvGrpSpPr/>
            <p:nvPr/>
          </p:nvGrpSpPr>
          <p:grpSpPr>
            <a:xfrm>
              <a:off x="138540" y="3549646"/>
              <a:ext cx="9094816" cy="3164035"/>
              <a:chOff x="138540" y="3549646"/>
              <a:chExt cx="9094816" cy="3164035"/>
            </a:xfrm>
          </p:grpSpPr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>
                <a:off x="2278932" y="3857615"/>
                <a:ext cx="3539977" cy="2352675"/>
              </a:xfrm>
              <a:prstGeom prst="rect">
                <a:avLst/>
              </a:prstGeom>
              <a:noFill/>
              <a:ln w="9525" cmpd="sng">
                <a:noFill/>
                <a:prstDash val="sysDash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baseline="0" dirty="0" smtClean="0">
                    <a:solidFill>
                      <a:srgbClr val="FF6600"/>
                    </a:solidFill>
                    <a:effectLst>
                      <a:outerShdw blurRad="50800" dist="38100" dir="2700000" algn="tl" rotWithShape="0">
                        <a:schemeClr val="bg1">
                          <a:lumMod val="65000"/>
                          <a:alpha val="43000"/>
                        </a:schemeClr>
                      </a:outerShdw>
                    </a:effectLst>
                    <a:latin typeface="+mj-lt"/>
                    <a:ea typeface="+mn-ea"/>
                    <a:cs typeface="+mn-cs"/>
                  </a:rPr>
                  <a:t>0%</a:t>
                </a:r>
                <a:br>
                  <a:rPr lang="en-US" sz="4400" b="1" baseline="0" dirty="0" smtClean="0">
                    <a:solidFill>
                      <a:srgbClr val="FF6600"/>
                    </a:solidFill>
                    <a:effectLst>
                      <a:outerShdw blurRad="50800" dist="38100" dir="2700000" algn="tl" rotWithShape="0">
                        <a:schemeClr val="bg1">
                          <a:lumMod val="65000"/>
                          <a:alpha val="43000"/>
                        </a:schemeClr>
                      </a:outerShdw>
                    </a:effectLst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are offered cross-sell</a:t>
                </a:r>
                <a:b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opportunities based</a:t>
                </a:r>
                <a:b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on their personal </a:t>
                </a:r>
                <a:b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history and search </a:t>
                </a:r>
                <a:b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preferences</a:t>
                </a:r>
                <a:endParaRPr lang="en-US" sz="2000" baseline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+mn-cs"/>
                </a:endParaRPr>
              </a:p>
            </p:txBody>
          </p:sp>
          <p:graphicFrame>
            <p:nvGraphicFramePr>
              <p:cNvPr id="4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987071036"/>
                  </p:ext>
                </p:extLst>
              </p:nvPr>
            </p:nvGraphicFramePr>
            <p:xfrm>
              <a:off x="4529155" y="3777098"/>
              <a:ext cx="2597726" cy="22646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>
                <a:off x="6794956" y="3549646"/>
                <a:ext cx="2438400" cy="2352675"/>
              </a:xfrm>
              <a:prstGeom prst="rect">
                <a:avLst/>
              </a:prstGeom>
              <a:noFill/>
              <a:ln w="9525" cmpd="sng">
                <a:noFill/>
                <a:prstDash val="sysDash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42000" endA="300" endPos="22000" dir="5400000" sy="-100000" algn="bl" rotWithShape="0"/>
              </a:effec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baseline="0" dirty="0" smtClean="0">
                    <a:solidFill>
                      <a:srgbClr val="FF6600"/>
                    </a:solidFill>
                    <a:effectLst>
                      <a:outerShdw blurRad="50800" dist="38100" dir="2700000" algn="tl" rotWithShape="0">
                        <a:schemeClr val="bg1">
                          <a:lumMod val="65000"/>
                          <a:alpha val="43000"/>
                        </a:schemeClr>
                      </a:outerShdw>
                    </a:effectLst>
                    <a:latin typeface="+mj-lt"/>
                    <a:ea typeface="+mn-ea"/>
                    <a:cs typeface="+mn-cs"/>
                  </a:rPr>
                  <a:t>45%</a:t>
                </a:r>
                <a:r>
                  <a:rPr lang="en-US" sz="4400" b="1" baseline="0" dirty="0">
                    <a:solidFill>
                      <a:srgbClr val="FF6600"/>
                    </a:solidFill>
                    <a:effectLst>
                      <a:outerShdw blurRad="50800" dist="38100" dir="2700000" algn="tl" rotWithShape="0">
                        <a:schemeClr val="bg1">
                          <a:lumMod val="65000"/>
                          <a:alpha val="43000"/>
                        </a:schemeClr>
                      </a:outerShdw>
                    </a:effectLst>
                    <a:latin typeface="+mj-lt"/>
                    <a:ea typeface="+mn-ea"/>
                    <a:cs typeface="+mn-cs"/>
                  </a:rPr>
                  <a:t/>
                </a:r>
                <a:br>
                  <a:rPr lang="en-US" sz="4400" b="1" baseline="0" dirty="0">
                    <a:solidFill>
                      <a:srgbClr val="FF6600"/>
                    </a:solidFill>
                    <a:effectLst>
                      <a:outerShdw blurRad="50800" dist="38100" dir="2700000" algn="tl" rotWithShape="0">
                        <a:schemeClr val="bg1">
                          <a:lumMod val="65000"/>
                          <a:alpha val="43000"/>
                        </a:schemeClr>
                      </a:outerShdw>
                    </a:effectLst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of customers do </a:t>
                </a:r>
                <a:b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not engage with </a:t>
                </a:r>
                <a:b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</a:br>
                <a:r>
                  <a:rPr lang="en-US" sz="2000" baseline="0" dirty="0" smtClean="0">
                    <a:solidFill>
                      <a:srgbClr val="7F7F7F"/>
                    </a:solidFill>
                    <a:latin typeface="+mj-lt"/>
                    <a:ea typeface="+mn-ea"/>
                    <a:cs typeface="+mn-cs"/>
                  </a:rPr>
                  <a:t>the sales associate</a:t>
                </a:r>
                <a:endParaRPr lang="en-US" sz="2000" baseline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+mn-cs"/>
                </a:endParaRPr>
              </a:p>
            </p:txBody>
          </p:sp>
          <p:pic>
            <p:nvPicPr>
              <p:cNvPr id="35" name="Picture 34" descr="cart-02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540" y="4965862"/>
                <a:ext cx="1790798" cy="1747819"/>
              </a:xfrm>
              <a:prstGeom prst="rect">
                <a:avLst/>
              </a:prstGeom>
            </p:spPr>
          </p:pic>
        </p:grpSp>
        <p:pic>
          <p:nvPicPr>
            <p:cNvPr id="32" name="Picture 31" descr="cart-0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5370" y="5126491"/>
              <a:ext cx="1627998" cy="1588926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85725" y="6580911"/>
            <a:ext cx="2950729" cy="1269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81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4" descr="Rat in ma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593" y="205849"/>
            <a:ext cx="9559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aseline="0">
              <a:latin typeface="Segoe UI" charset="0"/>
            </a:endParaRPr>
          </a:p>
        </p:txBody>
      </p:sp>
      <p:pic>
        <p:nvPicPr>
          <p:cNvPr id="7" name="Picture 6" descr="highlightedw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201" y="2712358"/>
            <a:ext cx="3803589" cy="4419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2853085Mediu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9123"/>
            <a:ext cx="9154113" cy="6228199"/>
          </a:xfrm>
          <a:prstGeom prst="rect">
            <a:avLst/>
          </a:prstGeom>
        </p:spPr>
      </p:pic>
      <p:sp>
        <p:nvSpPr>
          <p:cNvPr id="35857" name="Line 1041"/>
          <p:cNvSpPr>
            <a:spLocks noChangeShapeType="1"/>
          </p:cNvSpPr>
          <p:nvPr/>
        </p:nvSpPr>
        <p:spPr bwMode="auto">
          <a:xfrm flipH="1">
            <a:off x="3436620" y="1879600"/>
            <a:ext cx="1600200" cy="254000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1042"/>
          <p:cNvSpPr>
            <a:spLocks noChangeShapeType="1"/>
          </p:cNvSpPr>
          <p:nvPr/>
        </p:nvSpPr>
        <p:spPr bwMode="auto">
          <a:xfrm flipV="1">
            <a:off x="3462020" y="3249082"/>
            <a:ext cx="2221230" cy="1195913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Line 1043"/>
          <p:cNvSpPr>
            <a:spLocks noChangeShapeType="1"/>
          </p:cNvSpPr>
          <p:nvPr/>
        </p:nvSpPr>
        <p:spPr bwMode="auto">
          <a:xfrm flipH="1" flipV="1">
            <a:off x="5024120" y="1879599"/>
            <a:ext cx="680297" cy="1380067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Rectangle 1044"/>
          <p:cNvSpPr>
            <a:spLocks noChangeArrowheads="1"/>
          </p:cNvSpPr>
          <p:nvPr/>
        </p:nvSpPr>
        <p:spPr bwMode="auto">
          <a:xfrm>
            <a:off x="-1130300" y="1416049"/>
            <a:ext cx="838200" cy="355601"/>
          </a:xfrm>
          <a:prstGeom prst="rect">
            <a:avLst/>
          </a:prstGeom>
          <a:gradFill rotWithShape="0">
            <a:gsLst>
              <a:gs pos="0">
                <a:srgbClr val="1B529E">
                  <a:alpha val="16000"/>
                </a:srgbClr>
              </a:gs>
              <a:gs pos="100000">
                <a:schemeClr val="bg1">
                  <a:alpha val="4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9889" y="2863341"/>
            <a:ext cx="2645966" cy="400110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kern="1300" baseline="0" dirty="0">
                <a:solidFill>
                  <a:srgbClr val="FF6600"/>
                </a:solidFill>
                <a:effectLst>
                  <a:outerShdw blurRad="44450" dist="38100" dir="2700000" algn="tl" rotWithShape="0">
                    <a:schemeClr val="tx1">
                      <a:lumMod val="50000"/>
                      <a:alpha val="68000"/>
                    </a:schemeClr>
                  </a:outerShdw>
                </a:effectLst>
                <a:latin typeface="Calibri" pitchFamily="-72" charset="0"/>
              </a:rPr>
              <a:t>Globalization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605" y="4196293"/>
            <a:ext cx="2572765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folHlink">
                <a:alpha val="39999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baseline="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alpha val="43000"/>
                    </a:schemeClr>
                  </a:outerShdw>
                </a:effectLst>
                <a:latin typeface="Calibri" pitchFamily="-72" charset="0"/>
              </a:rPr>
              <a:t>Internet &amp; </a:t>
            </a:r>
            <a:r>
              <a:rPr lang="en-US" sz="2000" b="1" baseline="0" dirty="0">
                <a:solidFill>
                  <a:srgbClr val="FF660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alpha val="43000"/>
                    </a:schemeClr>
                  </a:outerShdw>
                </a:effectLst>
                <a:latin typeface="Calibri" pitchFamily="-72" charset="0"/>
              </a:rPr>
              <a:t>Technology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3715" y="250827"/>
            <a:ext cx="66484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en-US" sz="4500" b="1" baseline="0" dirty="0">
                <a:solidFill>
                  <a:schemeClr val="bg1"/>
                </a:solidFill>
                <a:effectLst>
                  <a:outerShdw blurRad="206375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-72" charset="0"/>
              </a:rPr>
              <a:t>The forces of </a:t>
            </a:r>
            <a:r>
              <a:rPr lang="en-US" sz="4500" b="1" i="1" baseline="0" dirty="0">
                <a:solidFill>
                  <a:srgbClr val="FF6600"/>
                </a:solidFill>
                <a:effectLst>
                  <a:outerShdw blurRad="206375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-72" charset="0"/>
              </a:rPr>
              <a:t>change</a:t>
            </a:r>
            <a:endParaRPr lang="en-US" sz="3800" b="1" baseline="0" dirty="0">
              <a:solidFill>
                <a:srgbClr val="FF6600"/>
              </a:solidFill>
              <a:effectLst>
                <a:outerShdw blurRad="206375" dist="38100" dir="2700000" algn="tl" rotWithShape="0">
                  <a:srgbClr val="000000">
                    <a:alpha val="43000"/>
                  </a:srgbClr>
                </a:outerShdw>
              </a:effectLst>
              <a:latin typeface="Calibri" pitchFamily="-7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6186" y="4267200"/>
            <a:ext cx="266700" cy="266700"/>
            <a:chOff x="3356186" y="4267200"/>
            <a:chExt cx="266700" cy="266700"/>
          </a:xfrm>
        </p:grpSpPr>
        <p:sp>
          <p:nvSpPr>
            <p:cNvPr id="35852" name="Oval 1036"/>
            <p:cNvSpPr>
              <a:spLocks noChangeArrowheads="1"/>
            </p:cNvSpPr>
            <p:nvPr/>
          </p:nvSpPr>
          <p:spPr bwMode="auto">
            <a:xfrm>
              <a:off x="3356186" y="4267200"/>
              <a:ext cx="266700" cy="266700"/>
            </a:xfrm>
            <a:prstGeom prst="ellipse">
              <a:avLst/>
            </a:prstGeom>
            <a:gradFill flip="none" rotWithShape="1">
              <a:gsLst>
                <a:gs pos="32000">
                  <a:srgbClr val="FF6600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>
              <a:outerShdw blurRad="63500" dist="50800" dir="2700000" algn="tl" rotWithShape="0">
                <a:schemeClr val="tx1">
                  <a:lumMod val="50000"/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Oval 1040"/>
            <p:cNvSpPr>
              <a:spLocks noChangeArrowheads="1"/>
            </p:cNvSpPr>
            <p:nvPr/>
          </p:nvSpPr>
          <p:spPr bwMode="auto">
            <a:xfrm rot="5681954">
              <a:off x="3432841" y="4345797"/>
              <a:ext cx="111874" cy="111874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7141" y="1847849"/>
            <a:ext cx="266700" cy="266700"/>
            <a:chOff x="4887141" y="1847849"/>
            <a:chExt cx="266700" cy="266700"/>
          </a:xfrm>
        </p:grpSpPr>
        <p:sp>
          <p:nvSpPr>
            <p:cNvPr id="35848" name="Oval 1032"/>
            <p:cNvSpPr>
              <a:spLocks noChangeArrowheads="1"/>
            </p:cNvSpPr>
            <p:nvPr/>
          </p:nvSpPr>
          <p:spPr bwMode="auto">
            <a:xfrm>
              <a:off x="4887141" y="1847849"/>
              <a:ext cx="266700" cy="266700"/>
            </a:xfrm>
            <a:prstGeom prst="ellipse">
              <a:avLst/>
            </a:prstGeom>
            <a:gradFill flip="none" rotWithShape="1">
              <a:gsLst>
                <a:gs pos="31000">
                  <a:srgbClr val="FF66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lumMod val="50000"/>
                  <a:alpha val="61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40"/>
            <p:cNvSpPr>
              <a:spLocks noChangeArrowheads="1"/>
            </p:cNvSpPr>
            <p:nvPr/>
          </p:nvSpPr>
          <p:spPr bwMode="auto">
            <a:xfrm rot="5681954">
              <a:off x="4970145" y="1915864"/>
              <a:ext cx="111874" cy="111874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38470" y="3126318"/>
            <a:ext cx="266700" cy="266700"/>
            <a:chOff x="5538470" y="3126318"/>
            <a:chExt cx="266700" cy="266700"/>
          </a:xfrm>
        </p:grpSpPr>
        <p:sp>
          <p:nvSpPr>
            <p:cNvPr id="35855" name="Oval 1039"/>
            <p:cNvSpPr>
              <a:spLocks noChangeArrowheads="1"/>
            </p:cNvSpPr>
            <p:nvPr/>
          </p:nvSpPr>
          <p:spPr bwMode="auto">
            <a:xfrm>
              <a:off x="5538470" y="3126318"/>
              <a:ext cx="266700" cy="266700"/>
            </a:xfrm>
            <a:prstGeom prst="ellipse">
              <a:avLst/>
            </a:prstGeom>
            <a:gradFill flip="none" rotWithShape="1">
              <a:gsLst>
                <a:gs pos="32000">
                  <a:srgbClr val="FF6600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>
              <a:outerShdw blurRad="63500" dist="50800" dir="2700000" algn="tl" rotWithShape="0">
                <a:schemeClr val="tx1">
                  <a:lumMod val="50000"/>
                  <a:alpha val="75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040"/>
            <p:cNvSpPr>
              <a:spLocks noChangeArrowheads="1"/>
            </p:cNvSpPr>
            <p:nvPr/>
          </p:nvSpPr>
          <p:spPr bwMode="auto">
            <a:xfrm rot="5681954">
              <a:off x="5624497" y="3199169"/>
              <a:ext cx="111874" cy="111874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53634" y="1077384"/>
            <a:ext cx="2663109" cy="83099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chemeClr val="bg1"/>
                </a:solidFill>
                <a:latin typeface="Calibri" pitchFamily="-72" charset="0"/>
              </a:rPr>
              <a:t> </a:t>
            </a:r>
          </a:p>
          <a:p>
            <a:pPr algn="ctr"/>
            <a:r>
              <a:rPr lang="en-US" sz="2000" b="1" baseline="0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66000"/>
                    </a:srgbClr>
                  </a:outerShdw>
                </a:effectLst>
                <a:latin typeface="Calibri" pitchFamily="-72" charset="0"/>
              </a:rPr>
              <a:t>All</a:t>
            </a:r>
            <a:r>
              <a:rPr lang="en-US" sz="2000" b="1" baseline="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66000"/>
                    </a:srgbClr>
                  </a:outerShdw>
                </a:effectLst>
                <a:latin typeface="Calibri" pitchFamily="-72" charset="0"/>
              </a:rPr>
              <a:t>-Powerful </a:t>
            </a:r>
            <a:r>
              <a:rPr lang="en-US" sz="2000" b="1" baseline="0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66000"/>
                    </a:srgbClr>
                  </a:outerShdw>
                </a:effectLst>
                <a:latin typeface="Calibri" pitchFamily="-72" charset="0"/>
              </a:rPr>
              <a:t>C</a:t>
            </a:r>
            <a:r>
              <a:rPr lang="en-US" sz="2000" b="1" baseline="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66000"/>
                    </a:srgbClr>
                  </a:outerShdw>
                </a:effectLst>
                <a:latin typeface="Calibri" pitchFamily="-72" charset="0"/>
              </a:rPr>
              <a:t>onsumer</a:t>
            </a:r>
            <a:endParaRPr lang="en-US" sz="2000" b="1" baseline="0" dirty="0">
              <a:solidFill>
                <a:srgbClr val="FF6600"/>
              </a:solidFill>
              <a:effectLst>
                <a:outerShdw blurRad="50800" dist="38100" dir="2700000" algn="tl" rotWithShape="0">
                  <a:srgbClr val="000000">
                    <a:alpha val="66000"/>
                  </a:srgbClr>
                </a:outerShdw>
              </a:effectLst>
              <a:latin typeface="Calibri" pitchFamily="-7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 animBg="1"/>
      <p:bldP spid="35858" grpId="0" animBg="1"/>
      <p:bldP spid="35859" grpId="0" animBg="1"/>
      <p:bldP spid="35860" grpId="0" animBg="1"/>
      <p:bldP spid="10" grpId="0"/>
      <p:bldP spid="9" grpId="0"/>
      <p:bldP spid="9" grpId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9476197Mediu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1"/>
          <a:stretch/>
        </p:blipFill>
        <p:spPr>
          <a:xfrm>
            <a:off x="-21167" y="107949"/>
            <a:ext cx="9186333" cy="6322483"/>
          </a:xfrm>
          <a:prstGeom prst="rect">
            <a:avLst/>
          </a:prstGeom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861473" y="5122333"/>
            <a:ext cx="3109394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2880" dist="38099" dir="2700000" algn="ctr" rotWithShape="0">
              <a:schemeClr val="tx1">
                <a:alpha val="88000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4500" b="1" baseline="0" dirty="0">
                <a:solidFill>
                  <a:schemeClr val="bg1"/>
                </a:solidFill>
                <a:latin typeface="Helvetica" pitchFamily="-72" charset="0"/>
              </a:rPr>
              <a:t>H</a:t>
            </a:r>
            <a:r>
              <a:rPr lang="en-US" sz="4500" b="1" baseline="0" dirty="0">
                <a:solidFill>
                  <a:schemeClr val="bg1"/>
                </a:solidFill>
                <a:latin typeface="Helvetica"/>
                <a:cs typeface="Helvetica"/>
              </a:rPr>
              <a:t>igh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 pitchFamily="-72" charset="0"/>
              </a:rPr>
              <a:t>-</a:t>
            </a:r>
            <a:r>
              <a:rPr lang="en-US" sz="4500" b="1" baseline="0" dirty="0">
                <a:solidFill>
                  <a:schemeClr val="bg1"/>
                </a:solidFill>
                <a:latin typeface="Helvetica"/>
                <a:cs typeface="Helvetica"/>
              </a:rPr>
              <a:t>t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/>
                <a:cs typeface="Helvetica"/>
              </a:rPr>
              <a:t>ech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 pitchFamily="-72" charset="0"/>
              </a:rPr>
              <a:t>, </a:t>
            </a:r>
            <a:endParaRPr lang="en-US" sz="4500" b="1" baseline="0" dirty="0">
              <a:solidFill>
                <a:schemeClr val="bg1"/>
              </a:solidFill>
              <a:latin typeface="Helvetica" pitchFamily="-72" charset="0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57139" y="-74088"/>
            <a:ext cx="71342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0010" dist="38099" dir="2700000" algn="ctr" rotWithShape="0">
              <a:schemeClr val="tx1">
                <a:alpha val="87999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4500" b="1" baseline="0" dirty="0">
                <a:solidFill>
                  <a:schemeClr val="bg1"/>
                </a:solidFill>
                <a:latin typeface="Helvetica" pitchFamily="-72" charset="0"/>
              </a:rPr>
              <a:t>Our </a:t>
            </a:r>
            <a:r>
              <a:rPr lang="en-US" sz="4500" b="1" baseline="0" dirty="0">
                <a:solidFill>
                  <a:schemeClr val="bg1"/>
                </a:solidFill>
                <a:latin typeface="Helvetica"/>
                <a:cs typeface="Helvetica"/>
              </a:rPr>
              <a:t>b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/>
                <a:cs typeface="Helvetica"/>
              </a:rPr>
              <a:t>rave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 pitchFamily="-72" charset="0"/>
              </a:rPr>
              <a:t> </a:t>
            </a:r>
            <a:r>
              <a:rPr lang="en-US" sz="4500" b="1" baseline="0" dirty="0">
                <a:solidFill>
                  <a:schemeClr val="bg1"/>
                </a:solidFill>
                <a:latin typeface="Helvetica" pitchFamily="-72" charset="0"/>
              </a:rPr>
              <a:t>new…</a:t>
            </a:r>
            <a:br>
              <a:rPr lang="en-US" sz="4500" b="1" baseline="0" dirty="0">
                <a:solidFill>
                  <a:schemeClr val="bg1"/>
                </a:solidFill>
                <a:latin typeface="Helvetica" pitchFamily="-72" charset="0"/>
              </a:rPr>
            </a:br>
            <a:endParaRPr lang="en-US" sz="4500" b="1" baseline="0" dirty="0">
              <a:solidFill>
                <a:schemeClr val="bg1"/>
              </a:solidFill>
              <a:latin typeface="Helvetica" pitchFamily="-72" charset="0"/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3926405" y="5122336"/>
            <a:ext cx="86106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2880" dist="38099" dir="2700000" algn="ctr" rotWithShape="0">
              <a:schemeClr val="tx1">
                <a:alpha val="88000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4500" b="1" baseline="0" dirty="0">
                <a:solidFill>
                  <a:schemeClr val="bg1"/>
                </a:solidFill>
                <a:latin typeface="Helvetica"/>
                <a:cs typeface="Helvetica"/>
              </a:rPr>
              <a:t>h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/>
                <a:cs typeface="Helvetica"/>
              </a:rPr>
              <a:t>igh</a:t>
            </a:r>
            <a:r>
              <a:rPr lang="en-US" sz="4500" baseline="0" dirty="0" smtClean="0">
                <a:solidFill>
                  <a:schemeClr val="bg1"/>
                </a:solidFill>
                <a:latin typeface="Helvetica"/>
                <a:cs typeface="Helvetica"/>
              </a:rPr>
              <a:t>-</a:t>
            </a:r>
            <a:r>
              <a:rPr lang="en-US" sz="4500" b="1" baseline="0" dirty="0">
                <a:solidFill>
                  <a:schemeClr val="bg1"/>
                </a:solidFill>
                <a:latin typeface="Helvetica" pitchFamily="-72" charset="0"/>
              </a:rPr>
              <a:t>t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 pitchFamily="-72" charset="0"/>
              </a:rPr>
              <a:t>ouch </a:t>
            </a:r>
            <a:r>
              <a:rPr lang="en-US" sz="4500" b="1" baseline="0" dirty="0">
                <a:solidFill>
                  <a:schemeClr val="bg1"/>
                </a:solidFill>
                <a:latin typeface="Helvetica" pitchFamily="-72" charset="0"/>
              </a:rPr>
              <a:t>w</a:t>
            </a:r>
            <a:r>
              <a:rPr lang="en-US" sz="4500" b="1" baseline="0" dirty="0" smtClean="0">
                <a:solidFill>
                  <a:schemeClr val="bg1"/>
                </a:solidFill>
                <a:latin typeface="Helvetica" pitchFamily="-72" charset="0"/>
              </a:rPr>
              <a:t>orld</a:t>
            </a:r>
            <a:endParaRPr lang="en-US" sz="4500" b="1" baseline="0" dirty="0">
              <a:solidFill>
                <a:schemeClr val="bg1"/>
              </a:solidFill>
              <a:latin typeface="Helvetica" pitchFamily="-72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>
            <a:off x="0" y="1465157"/>
            <a:ext cx="9144000" cy="3505411"/>
          </a:xfrm>
          <a:prstGeom prst="wave">
            <a:avLst>
              <a:gd name="adj1" fmla="val 20000"/>
              <a:gd name="adj2" fmla="val 0"/>
            </a:avLst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prstClr val="white"/>
            </a:bgClr>
          </a:pattFill>
          <a:ln w="9525">
            <a:noFill/>
          </a:ln>
          <a:effectLst>
            <a:outerShdw blurRad="193675" dist="38100" dir="17100000" algn="tl" rotWithShape="0">
              <a:schemeClr val="bg1">
                <a:lumMod val="75000"/>
                <a:alpha val="33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33186"/>
            <a:ext cx="2222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Segoe UI" panose="020B0502040204020203" pitchFamily="34" charset="0"/>
                <a:cs typeface="Helvetica"/>
              </a:rPr>
              <a:t>   </a:t>
            </a:r>
            <a:r>
              <a:rPr lang="en-US" baseline="0" dirty="0" smtClean="0">
                <a:solidFill>
                  <a:srgbClr val="99C2FF"/>
                </a:solidFill>
                <a:latin typeface="+mj-lt"/>
                <a:ea typeface="Segoe UI" panose="020B0502040204020203" pitchFamily="34" charset="0"/>
                <a:cs typeface="Helvetica"/>
              </a:rPr>
              <a:t>Retail’s waves</a:t>
            </a:r>
            <a:endParaRPr lang="en-US" baseline="0" dirty="0">
              <a:solidFill>
                <a:srgbClr val="99C2FF"/>
              </a:solidFill>
              <a:latin typeface="+mj-lt"/>
              <a:ea typeface="Segoe UI" panose="020B0502040204020203" pitchFamily="34" charset="0"/>
              <a:cs typeface="Helvetica"/>
            </a:endParaRPr>
          </a:p>
        </p:txBody>
      </p:sp>
      <p:sp>
        <p:nvSpPr>
          <p:cNvPr id="5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235" y="147108"/>
            <a:ext cx="8499475" cy="650875"/>
          </a:xfrm>
        </p:spPr>
        <p:txBody>
          <a:bodyPr lIns="0" r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Helvetica"/>
                <a:ea typeface="+mj-ea"/>
                <a:cs typeface="Helvetica"/>
              </a:rPr>
              <a:t>The Power </a:t>
            </a:r>
            <a:r>
              <a:rPr lang="en-US" sz="36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Shift</a:t>
            </a:r>
            <a:endParaRPr lang="en-US" sz="2400" i="1" dirty="0" smtClean="0">
              <a:solidFill>
                <a:schemeClr val="bg1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250" y="2255387"/>
            <a:ext cx="21256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baseline="0" dirty="0" smtClean="0">
                <a:solidFill>
                  <a:srgbClr val="5B5B5B"/>
                </a:solidFill>
                <a:latin typeface="+mj-lt"/>
                <a:ea typeface="+mn-ea"/>
                <a:cs typeface="Helvetica"/>
              </a:rPr>
              <a:t>Wave </a:t>
            </a:r>
            <a:r>
              <a:rPr lang="en-US" sz="1800" b="1" baseline="0" dirty="0">
                <a:solidFill>
                  <a:srgbClr val="5B5B5B"/>
                </a:solidFill>
                <a:latin typeface="+mj-lt"/>
                <a:ea typeface="+mn-ea"/>
                <a:cs typeface="Helvetica"/>
              </a:rPr>
              <a:t>1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49381" y="5274372"/>
            <a:ext cx="447040" cy="0"/>
          </a:xfrm>
          <a:prstGeom prst="line">
            <a:avLst/>
          </a:prstGeom>
          <a:ln w="9525" cmpd="sng">
            <a:solidFill>
              <a:srgbClr val="99C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be 5"/>
          <p:cNvSpPr/>
          <p:nvPr/>
        </p:nvSpPr>
        <p:spPr>
          <a:xfrm>
            <a:off x="459790" y="2690510"/>
            <a:ext cx="1788583" cy="2260015"/>
          </a:xfrm>
          <a:prstGeom prst="cube">
            <a:avLst>
              <a:gd name="adj" fmla="val 2915"/>
            </a:avLst>
          </a:prstGeom>
          <a:gradFill flip="none" rotWithShape="1">
            <a:gsLst>
              <a:gs pos="15000">
                <a:schemeClr val="accent5">
                  <a:lumMod val="60000"/>
                  <a:lumOff val="40000"/>
                </a:schemeClr>
              </a:gs>
              <a:gs pos="93000">
                <a:srgbClr val="1F549B"/>
              </a:gs>
            </a:gsLst>
            <a:lin ang="20400000" scaled="0"/>
            <a:tileRect/>
          </a:gradFill>
          <a:ln w="6350">
            <a:solidFill>
              <a:srgbClr val="74A2CB"/>
            </a:solidFill>
          </a:ln>
          <a:effectLst>
            <a:innerShdw blurRad="63500" dist="50800" dir="18900000">
              <a:schemeClr val="bg1">
                <a:lumMod val="50000"/>
                <a:alpha val="50000"/>
              </a:schemeClr>
            </a:inn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340638" y="4984385"/>
            <a:ext cx="18220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3975" dist="25400" dir="2700000" algn="tl" rotWithShape="0">
                    <a:schemeClr val="bg1">
                      <a:lumMod val="50000"/>
                      <a:alpha val="43000"/>
                    </a:schemeClr>
                  </a:outerShdw>
                </a:effectLst>
                <a:latin typeface="Helvetica"/>
                <a:ea typeface="+mn-ea"/>
                <a:cs typeface="Helvetica"/>
              </a:rPr>
              <a:t>1850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5823" y="2255387"/>
            <a:ext cx="21256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baseline="0" dirty="0" smtClean="0">
                <a:solidFill>
                  <a:srgbClr val="5B5B5B"/>
                </a:solidFill>
                <a:latin typeface="+mj-lt"/>
                <a:ea typeface="+mn-ea"/>
                <a:cs typeface="Helvetica"/>
              </a:rPr>
              <a:t>Wave 2</a:t>
            </a:r>
            <a:endParaRPr lang="en-US" sz="1800" b="1" baseline="0" dirty="0">
              <a:solidFill>
                <a:srgbClr val="5B5B5B"/>
              </a:solidFill>
              <a:latin typeface="+mj-lt"/>
              <a:ea typeface="+mn-ea"/>
              <a:cs typeface="Helvetica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613851" y="2686629"/>
            <a:ext cx="1788583" cy="2260015"/>
          </a:xfrm>
          <a:prstGeom prst="cube">
            <a:avLst>
              <a:gd name="adj" fmla="val 2915"/>
            </a:avLst>
          </a:prstGeom>
          <a:gradFill flip="none" rotWithShape="1">
            <a:gsLst>
              <a:gs pos="15000">
                <a:schemeClr val="accent5">
                  <a:lumMod val="60000"/>
                  <a:lumOff val="40000"/>
                </a:schemeClr>
              </a:gs>
              <a:gs pos="93000">
                <a:srgbClr val="1F549B"/>
              </a:gs>
            </a:gsLst>
            <a:lin ang="20400000" scaled="0"/>
            <a:tileRect/>
          </a:gradFill>
          <a:ln w="6350">
            <a:solidFill>
              <a:srgbClr val="74A2CB"/>
            </a:solidFill>
          </a:ln>
          <a:effectLst>
            <a:innerShdw blurRad="63500" dist="50800" dir="18900000">
              <a:schemeClr val="bg1">
                <a:lumMod val="50000"/>
                <a:alpha val="50000"/>
              </a:schemeClr>
            </a:inn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</a:t>
            </a:r>
          </a:p>
        </p:txBody>
      </p:sp>
      <p:sp>
        <p:nvSpPr>
          <p:cNvPr id="37" name="Can 36"/>
          <p:cNvSpPr/>
          <p:nvPr/>
        </p:nvSpPr>
        <p:spPr>
          <a:xfrm>
            <a:off x="2619379" y="2740349"/>
            <a:ext cx="1730438" cy="551028"/>
          </a:xfrm>
          <a:prstGeom prst="can">
            <a:avLst>
              <a:gd name="adj" fmla="val 3032"/>
            </a:avLst>
          </a:prstGeom>
          <a:gradFill flip="none" rotWithShape="1">
            <a:gsLst>
              <a:gs pos="0">
                <a:schemeClr val="bg1">
                  <a:alpha val="93000"/>
                </a:schemeClr>
              </a:gs>
              <a:gs pos="36000">
                <a:srgbClr val="7CAFFF">
                  <a:alpha val="95000"/>
                </a:srgbClr>
              </a:gs>
              <a:gs pos="100000">
                <a:srgbClr val="4694E5">
                  <a:alpha val="97000"/>
                </a:srgbClr>
              </a:gs>
            </a:gsLst>
            <a:lin ang="20880000" scaled="0"/>
            <a:tileRect/>
          </a:gradFill>
          <a:ln w="6350">
            <a:noFill/>
          </a:ln>
          <a:effectLst>
            <a:outerShdw blurRad="63500" sx="102000" sy="102000" algn="ctr" rotWithShape="0">
              <a:schemeClr val="tx1">
                <a:lumMod val="50000"/>
                <a:alpha val="59000"/>
              </a:schemeClr>
            </a:out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4554" y="2720820"/>
            <a:ext cx="2125663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Marketing</a:t>
            </a:r>
            <a:b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</a:b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 </a:t>
            </a:r>
            <a:r>
              <a:rPr lang="en-US" sz="1600" b="1" baseline="0" dirty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Power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626551" y="4977510"/>
            <a:ext cx="0" cy="157797"/>
          </a:xfrm>
          <a:prstGeom prst="line">
            <a:avLst/>
          </a:prstGeom>
          <a:ln w="6350" cmpd="sng">
            <a:solidFill>
              <a:schemeClr val="tx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71906" y="5261224"/>
            <a:ext cx="447040" cy="0"/>
          </a:xfrm>
          <a:prstGeom prst="line">
            <a:avLst/>
          </a:prstGeom>
          <a:ln w="9525" cmpd="sng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2555172" y="4977464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3975" dist="25400" dir="2700000" algn="tl" rotWithShape="0">
                    <a:schemeClr val="bg1">
                      <a:lumMod val="50000"/>
                      <a:alpha val="43000"/>
                    </a:schemeClr>
                  </a:outerShdw>
                </a:effectLst>
                <a:latin typeface="Helvetica"/>
                <a:ea typeface="+mn-ea"/>
                <a:cs typeface="Helvetica"/>
              </a:rPr>
              <a:t>1950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6360" y="2255387"/>
            <a:ext cx="21256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baseline="0" dirty="0" smtClean="0">
                <a:solidFill>
                  <a:srgbClr val="5B5B5B"/>
                </a:solidFill>
                <a:latin typeface="+mj-lt"/>
                <a:ea typeface="+mn-ea"/>
                <a:cs typeface="Helvetica"/>
              </a:rPr>
              <a:t>Wave 3</a:t>
            </a:r>
            <a:endParaRPr lang="en-US" sz="1800" b="1" baseline="0" dirty="0">
              <a:solidFill>
                <a:srgbClr val="5B5B5B"/>
              </a:solidFill>
              <a:latin typeface="+mj-lt"/>
              <a:ea typeface="+mn-ea"/>
              <a:cs typeface="Helvetica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4685935" y="4988604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3975" dist="25400" dir="2700000" algn="tl" rotWithShape="0">
                    <a:schemeClr val="bg1">
                      <a:lumMod val="50000"/>
                      <a:alpha val="43000"/>
                    </a:schemeClr>
                  </a:outerShdw>
                </a:effectLst>
                <a:latin typeface="Helvetica"/>
                <a:ea typeface="+mn-ea"/>
                <a:cs typeface="Helvetica"/>
              </a:rPr>
              <a:t>1980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725153" y="4977510"/>
            <a:ext cx="0" cy="157797"/>
          </a:xfrm>
          <a:prstGeom prst="line">
            <a:avLst/>
          </a:prstGeom>
          <a:ln w="6350" cmpd="sng">
            <a:solidFill>
              <a:schemeClr val="tx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85748" y="5277552"/>
            <a:ext cx="447040" cy="0"/>
          </a:xfrm>
          <a:prstGeom prst="line">
            <a:avLst/>
          </a:prstGeom>
          <a:ln w="9525" cmpd="sng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be 54"/>
          <p:cNvSpPr/>
          <p:nvPr/>
        </p:nvSpPr>
        <p:spPr>
          <a:xfrm>
            <a:off x="4744900" y="2692095"/>
            <a:ext cx="1788583" cy="2260015"/>
          </a:xfrm>
          <a:prstGeom prst="cube">
            <a:avLst>
              <a:gd name="adj" fmla="val 2915"/>
            </a:avLst>
          </a:prstGeom>
          <a:gradFill flip="none" rotWithShape="1">
            <a:gsLst>
              <a:gs pos="15000">
                <a:schemeClr val="accent5">
                  <a:lumMod val="60000"/>
                  <a:lumOff val="40000"/>
                </a:schemeClr>
              </a:gs>
              <a:gs pos="93000">
                <a:srgbClr val="1F549B"/>
              </a:gs>
            </a:gsLst>
            <a:lin ang="20400000" scaled="0"/>
            <a:tileRect/>
          </a:gradFill>
          <a:ln w="6350">
            <a:solidFill>
              <a:srgbClr val="74A2CB"/>
            </a:solidFill>
          </a:ln>
          <a:effectLst>
            <a:innerShdw blurRad="63500" dist="50800" dir="18900000">
              <a:schemeClr val="bg1">
                <a:lumMod val="50000"/>
                <a:alpha val="50000"/>
              </a:schemeClr>
            </a:inn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</a:t>
            </a:r>
          </a:p>
        </p:txBody>
      </p:sp>
      <p:sp>
        <p:nvSpPr>
          <p:cNvPr id="38" name="Can 37"/>
          <p:cNvSpPr/>
          <p:nvPr/>
        </p:nvSpPr>
        <p:spPr>
          <a:xfrm>
            <a:off x="4754325" y="2749034"/>
            <a:ext cx="1731145" cy="551028"/>
          </a:xfrm>
          <a:prstGeom prst="can">
            <a:avLst>
              <a:gd name="adj" fmla="val 3032"/>
            </a:avLst>
          </a:prstGeom>
          <a:gradFill flip="none" rotWithShape="1">
            <a:gsLst>
              <a:gs pos="0">
                <a:schemeClr val="bg1">
                  <a:alpha val="93000"/>
                </a:schemeClr>
              </a:gs>
              <a:gs pos="36000">
                <a:srgbClr val="7CAFFF">
                  <a:alpha val="95000"/>
                </a:srgbClr>
              </a:gs>
              <a:gs pos="100000">
                <a:srgbClr val="4694E5">
                  <a:alpha val="97000"/>
                </a:srgbClr>
              </a:gs>
            </a:gsLst>
            <a:lin ang="20880000" scaled="0"/>
            <a:tileRect/>
          </a:gradFill>
          <a:ln w="6350">
            <a:noFill/>
          </a:ln>
          <a:effectLst>
            <a:outerShdw blurRad="63500" sx="102000" sy="102000" algn="ctr" rotWithShape="0">
              <a:schemeClr val="tx1">
                <a:lumMod val="50000"/>
                <a:alpha val="59000"/>
              </a:schemeClr>
            </a:out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66354" y="2709765"/>
            <a:ext cx="2125663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Consumer</a:t>
            </a:r>
            <a:b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</a:b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 </a:t>
            </a:r>
            <a:r>
              <a:rPr lang="en-US" sz="1600" b="1" baseline="0" dirty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Power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89591" y="2255387"/>
            <a:ext cx="21256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baseline="0" dirty="0" smtClean="0">
                <a:solidFill>
                  <a:srgbClr val="5B5B5B"/>
                </a:solidFill>
                <a:latin typeface="+mj-lt"/>
                <a:ea typeface="+mn-ea"/>
                <a:cs typeface="Helvetica"/>
              </a:rPr>
              <a:t>Wave 4</a:t>
            </a:r>
            <a:endParaRPr lang="en-US" sz="1800" b="1" baseline="0" dirty="0">
              <a:solidFill>
                <a:srgbClr val="5B5B5B"/>
              </a:solidFill>
              <a:latin typeface="+mj-lt"/>
              <a:ea typeface="+mn-ea"/>
              <a:cs typeface="Helvetica"/>
            </a:endParaRP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6796150" y="4999744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3975" dist="25400" dir="2700000" algn="tl" rotWithShape="0">
                    <a:schemeClr val="bg1">
                      <a:lumMod val="50000"/>
                      <a:alpha val="43000"/>
                    </a:schemeClr>
                  </a:outerShdw>
                </a:effectLst>
                <a:latin typeface="Helvetica"/>
                <a:ea typeface="+mn-ea"/>
                <a:cs typeface="Helvetica"/>
              </a:rPr>
              <a:t>2011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853401" y="4977510"/>
            <a:ext cx="0" cy="157797"/>
          </a:xfrm>
          <a:prstGeom prst="line">
            <a:avLst/>
          </a:prstGeom>
          <a:ln w="6350" cmpd="sng">
            <a:solidFill>
              <a:schemeClr val="tx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81113" y="5284809"/>
            <a:ext cx="447040" cy="0"/>
          </a:xfrm>
          <a:prstGeom prst="line">
            <a:avLst/>
          </a:prstGeom>
          <a:ln w="9525" cmpd="sng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6861979" y="2692095"/>
            <a:ext cx="1788583" cy="2260015"/>
          </a:xfrm>
          <a:prstGeom prst="cube">
            <a:avLst>
              <a:gd name="adj" fmla="val 2915"/>
            </a:avLst>
          </a:prstGeom>
          <a:gradFill flip="none" rotWithShape="1">
            <a:gsLst>
              <a:gs pos="15000">
                <a:schemeClr val="accent5">
                  <a:lumMod val="60000"/>
                  <a:lumOff val="40000"/>
                </a:schemeClr>
              </a:gs>
              <a:gs pos="93000">
                <a:srgbClr val="1F549B"/>
              </a:gs>
            </a:gsLst>
            <a:lin ang="20400000" scaled="0"/>
            <a:tileRect/>
          </a:gradFill>
          <a:ln w="6350">
            <a:solidFill>
              <a:srgbClr val="74A2CB"/>
            </a:solidFill>
          </a:ln>
          <a:effectLst>
            <a:innerShdw blurRad="63500" dist="50800" dir="18900000">
              <a:schemeClr val="bg1">
                <a:lumMod val="50000"/>
                <a:alpha val="50000"/>
              </a:schemeClr>
            </a:inn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</a:t>
            </a:r>
          </a:p>
        </p:txBody>
      </p:sp>
      <p:sp>
        <p:nvSpPr>
          <p:cNvPr id="60" name="Can 59"/>
          <p:cNvSpPr/>
          <p:nvPr/>
        </p:nvSpPr>
        <p:spPr>
          <a:xfrm>
            <a:off x="6850948" y="2750658"/>
            <a:ext cx="1747726" cy="551028"/>
          </a:xfrm>
          <a:prstGeom prst="can">
            <a:avLst>
              <a:gd name="adj" fmla="val 3032"/>
            </a:avLst>
          </a:prstGeom>
          <a:gradFill flip="none" rotWithShape="1">
            <a:gsLst>
              <a:gs pos="0">
                <a:schemeClr val="bg1">
                  <a:alpha val="93000"/>
                </a:schemeClr>
              </a:gs>
              <a:gs pos="36000">
                <a:srgbClr val="7CAFFF">
                  <a:alpha val="95000"/>
                </a:srgbClr>
              </a:gs>
              <a:gs pos="100000">
                <a:srgbClr val="4694E5">
                  <a:alpha val="97000"/>
                </a:srgbClr>
              </a:gs>
            </a:gsLst>
            <a:lin ang="20880000" scaled="0"/>
            <a:tileRect/>
          </a:gradFill>
          <a:ln w="6350">
            <a:noFill/>
          </a:ln>
          <a:effectLst>
            <a:outerShdw blurRad="63500" sx="102000" sy="102000" algn="ctr" rotWithShape="0">
              <a:schemeClr val="tx1">
                <a:lumMod val="50000"/>
                <a:alpha val="59000"/>
              </a:schemeClr>
            </a:out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89591" y="2719821"/>
            <a:ext cx="2125663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Technology</a:t>
            </a:r>
            <a:b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</a:b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 Power</a:t>
            </a:r>
            <a:endParaRPr lang="en-US" sz="1600" b="1" baseline="0" dirty="0">
              <a:solidFill>
                <a:schemeClr val="bg1"/>
              </a:solidFill>
              <a:latin typeface="+mj-lt"/>
              <a:ea typeface="+mn-ea"/>
              <a:cs typeface="Helvetica"/>
            </a:endParaRPr>
          </a:p>
        </p:txBody>
      </p:sp>
      <p:sp>
        <p:nvSpPr>
          <p:cNvPr id="58" name="Can 57"/>
          <p:cNvSpPr/>
          <p:nvPr/>
        </p:nvSpPr>
        <p:spPr>
          <a:xfrm>
            <a:off x="460379" y="2752150"/>
            <a:ext cx="1733261" cy="551028"/>
          </a:xfrm>
          <a:prstGeom prst="can">
            <a:avLst>
              <a:gd name="adj" fmla="val 3032"/>
            </a:avLst>
          </a:prstGeom>
          <a:gradFill flip="none" rotWithShape="1">
            <a:gsLst>
              <a:gs pos="0">
                <a:schemeClr val="bg1">
                  <a:alpha val="93000"/>
                </a:schemeClr>
              </a:gs>
              <a:gs pos="36000">
                <a:srgbClr val="7CAFFF">
                  <a:alpha val="95000"/>
                </a:srgbClr>
              </a:gs>
              <a:gs pos="100000">
                <a:srgbClr val="4694E5">
                  <a:alpha val="97000"/>
                </a:srgbClr>
              </a:gs>
            </a:gsLst>
            <a:lin ang="20880000" scaled="0"/>
            <a:tileRect/>
          </a:gradFill>
          <a:ln w="6350">
            <a:noFill/>
          </a:ln>
          <a:effectLst>
            <a:outerShdw blurRad="63500" sx="102000" sy="102000" algn="ctr" rotWithShape="0">
              <a:schemeClr val="tx1">
                <a:alpha val="59000"/>
              </a:schemeClr>
            </a:outerShdw>
            <a:reflection blurRad="6350" stA="45000" endA="300" endPos="21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687" y="2722658"/>
            <a:ext cx="2125663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Producer </a:t>
            </a:r>
            <a:b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</a:b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n-ea"/>
                <a:cs typeface="Helvetica"/>
              </a:rPr>
              <a:t>Power</a:t>
            </a:r>
            <a:endParaRPr lang="en-US" sz="1600" b="1" baseline="0" dirty="0">
              <a:solidFill>
                <a:schemeClr val="bg1"/>
              </a:solidFill>
              <a:latin typeface="+mj-lt"/>
              <a:ea typeface="+mn-ea"/>
              <a:cs typeface="Helvetica"/>
            </a:endParaRPr>
          </a:p>
        </p:txBody>
      </p:sp>
      <p:pic>
        <p:nvPicPr>
          <p:cNvPr id="4" name="Picture 3" descr="PRODUCER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50" y="3443839"/>
            <a:ext cx="1255806" cy="131288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8000" endA="300" endPos="35000" dist="304800" dir="5400000" sy="-100000" algn="bl" rotWithShape="0"/>
          </a:effectLst>
        </p:spPr>
      </p:pic>
      <p:pic>
        <p:nvPicPr>
          <p:cNvPr id="3" name="Picture 2" descr="Marketing again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3" y="3467291"/>
            <a:ext cx="1306596" cy="126187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8000" endA="300" endPos="35000" dist="304800" dir="5400000" sy="-100000" algn="bl" rotWithShape="0"/>
          </a:effectLst>
        </p:spPr>
      </p:pic>
      <p:pic>
        <p:nvPicPr>
          <p:cNvPr id="14" name="Picture 13" descr="Consumer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422" y="3467291"/>
            <a:ext cx="1342734" cy="126187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8000" endA="300" endPos="35000" dist="304800" dir="5400000" sy="-100000" algn="bl" rotWithShape="0"/>
          </a:effectLst>
        </p:spPr>
      </p:pic>
      <p:pic>
        <p:nvPicPr>
          <p:cNvPr id="17" name="Picture 16" descr="Jobsian-0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886" y="3440160"/>
            <a:ext cx="1280505" cy="126187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8000" endA="300" endPos="35000" dist="304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67365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802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802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802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802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45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1029"/>
          <p:cNvSpPr>
            <a:spLocks noChangeArrowheads="1"/>
          </p:cNvSpPr>
          <p:nvPr/>
        </p:nvSpPr>
        <p:spPr bwMode="auto">
          <a:xfrm>
            <a:off x="2422525" y="2782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74" name="Picture 1030" descr="Woolwo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599"/>
            <a:ext cx="9180512" cy="6388107"/>
          </a:xfrm>
          <a:prstGeom prst="rect">
            <a:avLst/>
          </a:prstGeom>
          <a:solidFill>
            <a:srgbClr val="1B529E"/>
          </a:solidFill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123" y="140829"/>
            <a:ext cx="8500110" cy="65155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Helvetica" pitchFamily="-72" charset="0"/>
                <a:ea typeface="Segoe UI" charset="0"/>
                <a:cs typeface="Segoe UI" charset="0"/>
              </a:rPr>
              <a:t>Wave </a:t>
            </a:r>
            <a:r>
              <a:rPr lang="en-US" sz="3600" dirty="0">
                <a:solidFill>
                  <a:schemeClr val="bg1"/>
                </a:solidFill>
                <a:latin typeface="Helvetica" pitchFamily="-72" charset="0"/>
                <a:ea typeface="Segoe UI" charset="0"/>
                <a:cs typeface="Segoe UI" charset="0"/>
              </a:rPr>
              <a:t>1:</a:t>
            </a:r>
            <a:r>
              <a:rPr lang="en-US" sz="3600" dirty="0">
                <a:solidFill>
                  <a:schemeClr val="tx1"/>
                </a:solidFill>
                <a:latin typeface="Helvetica" pitchFamily="-72" charset="0"/>
                <a:ea typeface="Segoe UI" charset="0"/>
                <a:cs typeface="Segoe UI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Helvetica" pitchFamily="-72" charset="0"/>
                <a:ea typeface="Segoe UI" charset="0"/>
                <a:cs typeface="Segoe UI" charset="0"/>
              </a:rPr>
              <a:t>Producer Power</a:t>
            </a:r>
            <a:endParaRPr lang="en-US" dirty="0">
              <a:solidFill>
                <a:srgbClr val="656565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2095" y="3162300"/>
            <a:ext cx="3830638" cy="1943100"/>
          </a:xfrm>
          <a:gradFill rotWithShape="0">
            <a:gsLst>
              <a:gs pos="12000">
                <a:schemeClr val="bg1">
                  <a:lumMod val="65000"/>
                  <a:alpha val="69000"/>
                </a:schemeClr>
              </a:gs>
              <a:gs pos="42000">
                <a:srgbClr val="FFFFFF">
                  <a:alpha val="56000"/>
                </a:srgbClr>
              </a:gs>
            </a:gsLst>
            <a:lin ang="17160000" scaled="0"/>
          </a:gradFill>
          <a:ln w="9525">
            <a:solidFill>
              <a:srgbClr val="99C2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-72" charset="0"/>
                <a:ea typeface="Segoe UI" charset="0"/>
                <a:cs typeface="Segoe UI" charset="0"/>
              </a:rPr>
              <a:t>RETAIL MODELS</a:t>
            </a:r>
          </a:p>
          <a:p>
            <a:pPr marL="287338" lvl="1" indent="-287338">
              <a:spcBef>
                <a:spcPct val="0"/>
              </a:spcBef>
              <a:buClr>
                <a:schemeClr val="tx2"/>
              </a:buClr>
              <a:buFont typeface="Wingdings" pitchFamily="-7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itchFamily="-72" charset="0"/>
                <a:ea typeface="Segoe UI" charset="0"/>
                <a:cs typeface="Segoe UI" charset="0"/>
              </a:rPr>
              <a:t>Regional department stores</a:t>
            </a:r>
          </a:p>
          <a:p>
            <a:pPr marL="287338" lvl="1" indent="-287338">
              <a:spcBef>
                <a:spcPct val="0"/>
              </a:spcBef>
              <a:buClr>
                <a:schemeClr val="tx2"/>
              </a:buClr>
              <a:buFont typeface="Wingdings" pitchFamily="-7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itchFamily="-72" charset="0"/>
                <a:ea typeface="Segoe UI" charset="0"/>
                <a:cs typeface="Segoe UI" charset="0"/>
              </a:rPr>
              <a:t>Local general stores</a:t>
            </a:r>
          </a:p>
          <a:p>
            <a:pPr marL="287338" lvl="1" indent="-287338">
              <a:spcBef>
                <a:spcPct val="0"/>
              </a:spcBef>
              <a:buClr>
                <a:schemeClr val="tx2"/>
              </a:buClr>
              <a:buFont typeface="Wingdings" pitchFamily="-7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itchFamily="-72" charset="0"/>
                <a:ea typeface="Segoe UI" charset="0"/>
                <a:cs typeface="Segoe UI" charset="0"/>
              </a:rPr>
              <a:t>Catalogs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37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first-gap-store-logo-signage-1969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" y="91621"/>
            <a:ext cx="9153071" cy="62720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/>
          </p:cNvSpPr>
          <p:nvPr/>
        </p:nvSpPr>
        <p:spPr bwMode="auto">
          <a:xfrm rot="20319190">
            <a:off x="-173318" y="688447"/>
            <a:ext cx="6299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srgbClr val="000000">
                <a:alpha val="43000"/>
              </a:srgb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3600" baseline="0" dirty="0" smtClean="0">
                <a:solidFill>
                  <a:schemeClr val="bg1"/>
                </a:solidFill>
                <a:latin typeface="Helvetica" pitchFamily="-72" charset="0"/>
                <a:ea typeface="Segoe UI" charset="0"/>
                <a:cs typeface="Segoe UI" charset="0"/>
              </a:rPr>
              <a:t>Wave </a:t>
            </a:r>
            <a:r>
              <a:rPr lang="en-US" sz="3600" baseline="0" dirty="0">
                <a:solidFill>
                  <a:schemeClr val="bg1"/>
                </a:solidFill>
                <a:latin typeface="Helvetica" pitchFamily="-72" charset="0"/>
                <a:ea typeface="Segoe UI" charset="0"/>
                <a:cs typeface="Segoe UI" charset="0"/>
              </a:rPr>
              <a:t>2:</a:t>
            </a:r>
            <a:r>
              <a:rPr lang="en-US" sz="3600" baseline="0" dirty="0">
                <a:latin typeface="Helvetica" pitchFamily="-72" charset="0"/>
                <a:ea typeface="Segoe UI" charset="0"/>
                <a:cs typeface="Segoe UI" charset="0"/>
              </a:rPr>
              <a:t> </a:t>
            </a:r>
            <a:r>
              <a:rPr lang="en-US" sz="3600" baseline="0" dirty="0">
                <a:solidFill>
                  <a:schemeClr val="bg1"/>
                </a:solidFill>
                <a:latin typeface="Helvetica" pitchFamily="-72" charset="0"/>
                <a:ea typeface="Segoe UI" charset="0"/>
                <a:cs typeface="Segoe UI" charset="0"/>
              </a:rPr>
              <a:t>Marketing Power</a:t>
            </a:r>
            <a:endParaRPr lang="en-US" sz="3800" baseline="0" dirty="0">
              <a:solidFill>
                <a:srgbClr val="656565"/>
              </a:solidFill>
              <a:latin typeface="Calibri" pitchFamily="-72" charset="0"/>
            </a:endParaRPr>
          </a:p>
        </p:txBody>
      </p:sp>
      <p:sp>
        <p:nvSpPr>
          <p:cNvPr id="62471" name="Content Placeholder 2"/>
          <p:cNvSpPr>
            <a:spLocks/>
          </p:cNvSpPr>
          <p:nvPr/>
        </p:nvSpPr>
        <p:spPr bwMode="auto">
          <a:xfrm>
            <a:off x="4960266" y="2564946"/>
            <a:ext cx="4203405" cy="2340429"/>
          </a:xfrm>
          <a:prstGeom prst="rect">
            <a:avLst/>
          </a:prstGeom>
          <a:gradFill rotWithShape="0">
            <a:gsLst>
              <a:gs pos="32000">
                <a:schemeClr val="bg1">
                  <a:lumMod val="65000"/>
                  <a:alpha val="50000"/>
                </a:schemeClr>
              </a:gs>
              <a:gs pos="60000">
                <a:srgbClr val="FFFFFF">
                  <a:alpha val="56000"/>
                </a:srgbClr>
              </a:gs>
            </a:gsLst>
            <a:lin ang="10260000" scaled="0"/>
          </a:gradFill>
          <a:ln w="9525">
            <a:solidFill>
              <a:srgbClr val="99C2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Font typeface="Arial" pitchFamily="-72" charset="0"/>
              <a:buNone/>
            </a:pPr>
            <a:r>
              <a:rPr lang="en-US" sz="3200" b="1" baseline="0" dirty="0" smtClean="0">
                <a:solidFill>
                  <a:schemeClr val="bg1"/>
                </a:solidFill>
                <a:latin typeface="Calibri" pitchFamily="-72" charset="0"/>
                <a:ea typeface="Segoe UI" charset="0"/>
                <a:cs typeface="Segoe UI" charset="0"/>
              </a:rPr>
              <a:t>RETAIL </a:t>
            </a:r>
            <a:r>
              <a:rPr lang="en-US" sz="3200" b="1" baseline="0" dirty="0">
                <a:solidFill>
                  <a:schemeClr val="bg1"/>
                </a:solidFill>
                <a:latin typeface="Calibri" pitchFamily="-72" charset="0"/>
                <a:ea typeface="Segoe UI" charset="0"/>
                <a:cs typeface="Segoe UI" charset="0"/>
              </a:rPr>
              <a:t>MODELS</a:t>
            </a:r>
            <a:endParaRPr lang="en-US" sz="3200" b="1" baseline="0" dirty="0">
              <a:latin typeface="Calibri" pitchFamily="-72" charset="0"/>
              <a:ea typeface="Segoe UI" charset="0"/>
              <a:cs typeface="Segoe UI" charset="0"/>
            </a:endParaRPr>
          </a:p>
          <a:p>
            <a:pPr marL="287338" lvl="1" indent="-287338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-72" charset="2"/>
              <a:buChar char="§"/>
            </a:pPr>
            <a:r>
              <a:rPr lang="en-US" sz="2200" baseline="0" dirty="0" smtClean="0">
                <a:latin typeface="Calibri" pitchFamily="-72" charset="0"/>
                <a:ea typeface="Segoe UI" charset="0"/>
                <a:cs typeface="Segoe UI" charset="0"/>
              </a:rPr>
              <a:t>National </a:t>
            </a:r>
            <a:r>
              <a:rPr lang="en-US" sz="2200" baseline="0" dirty="0">
                <a:latin typeface="Calibri" pitchFamily="-72" charset="0"/>
                <a:ea typeface="Segoe UI" charset="0"/>
                <a:cs typeface="Segoe UI" charset="0"/>
              </a:rPr>
              <a:t>department stores</a:t>
            </a:r>
          </a:p>
          <a:p>
            <a:pPr marL="287338" lvl="1" indent="-287338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-72" charset="2"/>
              <a:buChar char="§"/>
            </a:pPr>
            <a:r>
              <a:rPr lang="en-US" sz="2200" baseline="0" dirty="0">
                <a:latin typeface="Calibri" pitchFamily="-72" charset="0"/>
                <a:ea typeface="Segoe UI" charset="0"/>
                <a:cs typeface="Segoe UI" charset="0"/>
              </a:rPr>
              <a:t>Big box</a:t>
            </a:r>
          </a:p>
          <a:p>
            <a:pPr marL="287338" lvl="1" indent="-287338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-72" charset="2"/>
              <a:buChar char="§"/>
            </a:pPr>
            <a:r>
              <a:rPr lang="en-US" sz="2200" baseline="0" dirty="0">
                <a:latin typeface="Calibri" pitchFamily="-72" charset="0"/>
                <a:ea typeface="Segoe UI" charset="0"/>
                <a:cs typeface="Segoe UI" charset="0"/>
              </a:rPr>
              <a:t>Specialty retail</a:t>
            </a:r>
          </a:p>
          <a:p>
            <a:pPr marL="287338" lvl="1" indent="-287338">
              <a:spcAft>
                <a:spcPts val="600"/>
              </a:spcAft>
              <a:buClr>
                <a:schemeClr val="tx2"/>
              </a:buClr>
              <a:buSzPct val="100000"/>
              <a:buFont typeface="Wingdings" pitchFamily="-72" charset="2"/>
              <a:buChar char="§"/>
            </a:pPr>
            <a:r>
              <a:rPr lang="en-US" sz="2200" baseline="0" dirty="0">
                <a:latin typeface="Calibri" pitchFamily="-72" charset="0"/>
                <a:ea typeface="Segoe UI" charset="0"/>
                <a:cs typeface="Segoe UI" charset="0"/>
              </a:rPr>
              <a:t>Mass retail</a:t>
            </a:r>
            <a:br>
              <a:rPr lang="en-US" sz="2200" baseline="0" dirty="0">
                <a:latin typeface="Calibri" pitchFamily="-72" charset="0"/>
                <a:ea typeface="Segoe UI" charset="0"/>
                <a:cs typeface="Segoe UI" charset="0"/>
              </a:rPr>
            </a:br>
            <a:endParaRPr lang="en-US" sz="2200" baseline="0" dirty="0">
              <a:latin typeface="Calibri" pitchFamily="-72" charset="0"/>
              <a:ea typeface="Segoe UI" charset="0"/>
              <a:cs typeface="Segoe UI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Arial" pitchFamily="-72" charset="0"/>
              <a:buNone/>
            </a:pPr>
            <a:endParaRPr lang="en-US" sz="3200" b="1" baseline="0" dirty="0">
              <a:latin typeface="Calibri" pitchFamily="-72" charset="0"/>
              <a:ea typeface="Segoe UI" charset="0"/>
              <a:cs typeface="Segoe U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4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>
            <a:off x="0" y="1339639"/>
            <a:ext cx="9144000" cy="3505411"/>
          </a:xfrm>
          <a:prstGeom prst="wave">
            <a:avLst>
              <a:gd name="adj1" fmla="val 20000"/>
              <a:gd name="adj2" fmla="val 0"/>
            </a:avLst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prstClr val="white"/>
            </a:bgClr>
          </a:pattFill>
          <a:ln w="9525">
            <a:noFill/>
          </a:ln>
          <a:effectLst>
            <a:outerShdw blurRad="193675" dist="38100" dir="17100000" algn="tl" rotWithShape="0">
              <a:schemeClr val="bg1">
                <a:lumMod val="75000"/>
                <a:alpha val="33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48162" y="733186"/>
            <a:ext cx="257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/>
                <a:ea typeface="Segoe UI" panose="020B0502040204020203" pitchFamily="34" charset="0"/>
                <a:cs typeface="Helvetica"/>
              </a:rPr>
              <a:t>   </a:t>
            </a:r>
            <a:r>
              <a:rPr lang="en-US" baseline="0" dirty="0" smtClean="0">
                <a:solidFill>
                  <a:srgbClr val="99C2FF"/>
                </a:solidFill>
                <a:latin typeface="+mj-lt"/>
                <a:ea typeface="Segoe UI" panose="020B0502040204020203" pitchFamily="34" charset="0"/>
                <a:cs typeface="Helvetica"/>
              </a:rPr>
              <a:t>Retailing’s waves</a:t>
            </a:r>
            <a:endParaRPr lang="en-US" baseline="0" dirty="0">
              <a:solidFill>
                <a:srgbClr val="99C2FF"/>
              </a:solidFill>
              <a:latin typeface="+mj-lt"/>
              <a:ea typeface="Segoe UI" panose="020B0502040204020203" pitchFamily="34" charset="0"/>
              <a:cs typeface="Helvetica"/>
            </a:endParaRPr>
          </a:p>
        </p:txBody>
      </p:sp>
      <p:sp>
        <p:nvSpPr>
          <p:cNvPr id="5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235" y="147108"/>
            <a:ext cx="8499475" cy="650875"/>
          </a:xfrm>
        </p:spPr>
        <p:txBody>
          <a:bodyPr lIns="0" r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Helvetica"/>
                <a:ea typeface="+mj-ea"/>
                <a:cs typeface="Helvetica"/>
              </a:rPr>
              <a:t>The Power </a:t>
            </a:r>
            <a:r>
              <a:rPr lang="en-US" sz="36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Shift</a:t>
            </a:r>
            <a:endParaRPr lang="en-US" sz="2400" i="1" dirty="0" smtClean="0">
              <a:solidFill>
                <a:schemeClr val="bg1"/>
              </a:solidFill>
              <a:latin typeface="Helvetica"/>
              <a:ea typeface="+mj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93632" y="2489132"/>
            <a:ext cx="1905780" cy="2676855"/>
            <a:chOff x="6745642" y="2057840"/>
            <a:chExt cx="2158123" cy="3076835"/>
          </a:xfrm>
        </p:grpSpPr>
        <p:grpSp>
          <p:nvGrpSpPr>
            <p:cNvPr id="9" name="Group 8"/>
            <p:cNvGrpSpPr/>
            <p:nvPr/>
          </p:nvGrpSpPr>
          <p:grpSpPr>
            <a:xfrm>
              <a:off x="6778102" y="2057840"/>
              <a:ext cx="2125663" cy="3076835"/>
              <a:chOff x="6778102" y="2057840"/>
              <a:chExt cx="2125663" cy="307683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778102" y="2057840"/>
                <a:ext cx="2125663" cy="369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b="1" baseline="0" dirty="0" smtClean="0">
                    <a:solidFill>
                      <a:srgbClr val="5B5B5B"/>
                    </a:solidFill>
                    <a:latin typeface="+mj-lt"/>
                    <a:ea typeface="+mn-ea"/>
                    <a:cs typeface="Helvetica"/>
                  </a:rPr>
                  <a:t>Wave 4</a:t>
                </a:r>
                <a:endParaRPr lang="en-US" sz="1500" b="1" baseline="0" dirty="0">
                  <a:solidFill>
                    <a:srgbClr val="5B5B5B"/>
                  </a:solidFill>
                  <a:latin typeface="+mj-lt"/>
                  <a:ea typeface="+mn-ea"/>
                  <a:cs typeface="Helvetica"/>
                </a:endParaRPr>
              </a:p>
            </p:txBody>
          </p:sp>
          <p:sp>
            <p:nvSpPr>
              <p:cNvPr id="28" name="TextBox 20"/>
              <p:cNvSpPr txBox="1">
                <a:spLocks noChangeArrowheads="1"/>
              </p:cNvSpPr>
              <p:nvPr/>
            </p:nvSpPr>
            <p:spPr bwMode="auto">
              <a:xfrm>
                <a:off x="6869983" y="4780213"/>
                <a:ext cx="914400" cy="354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aseline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3975" dist="25400" dir="2700000" algn="tl" rotWithShape="0">
                        <a:schemeClr val="bg1">
                          <a:lumMod val="50000"/>
                          <a:alpha val="43000"/>
                        </a:schemeClr>
                      </a:outerShdw>
                    </a:effectLst>
                    <a:latin typeface="Helvetica"/>
                    <a:ea typeface="+mn-ea"/>
                    <a:cs typeface="Helvetica"/>
                  </a:rPr>
                  <a:t>2011</a:t>
                </a: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6938064" y="4779963"/>
                <a:ext cx="0" cy="157797"/>
              </a:xfrm>
              <a:prstGeom prst="line">
                <a:avLst/>
              </a:prstGeom>
              <a:ln w="6350" cmpd="sng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965776" y="5087262"/>
                <a:ext cx="447040" cy="0"/>
              </a:xfrm>
              <a:prstGeom prst="line">
                <a:avLst/>
              </a:prstGeom>
              <a:ln w="9525" cmpd="sng">
                <a:solidFill>
                  <a:schemeClr val="accent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ube 55"/>
              <p:cNvSpPr/>
              <p:nvPr/>
            </p:nvSpPr>
            <p:spPr>
              <a:xfrm>
                <a:off x="6946642" y="2494548"/>
                <a:ext cx="1788583" cy="2260015"/>
              </a:xfrm>
              <a:prstGeom prst="cube">
                <a:avLst>
                  <a:gd name="adj" fmla="val 2915"/>
                </a:avLst>
              </a:prstGeom>
              <a:gradFill flip="none" rotWithShape="1">
                <a:gsLst>
                  <a:gs pos="15000">
                    <a:schemeClr val="accent5">
                      <a:lumMod val="60000"/>
                      <a:lumOff val="40000"/>
                    </a:schemeClr>
                  </a:gs>
                  <a:gs pos="93000">
                    <a:srgbClr val="1F549B"/>
                  </a:gs>
                </a:gsLst>
                <a:lin ang="20400000" scaled="0"/>
                <a:tileRect/>
              </a:gradFill>
              <a:ln w="6350">
                <a:solidFill>
                  <a:srgbClr val="74A2CB"/>
                </a:solidFill>
              </a:ln>
              <a:effectLst>
                <a:innerShdw blurRad="63500" dist="50800" dir="18900000">
                  <a:schemeClr val="bg1">
                    <a:lumMod val="50000"/>
                    <a:alpha val="50000"/>
                  </a:schemeClr>
                </a:innerShdw>
                <a:reflection blurRad="6350" stA="45000" endA="300" endPos="21000" dir="5400000" sy="-100000" algn="bl" rotWithShape="0"/>
              </a:effectLst>
              <a:scene3d>
                <a:camera prst="obliqueTopLeft"/>
                <a:lightRig rig="contrasting" dir="t">
                  <a:rot lat="0" lon="0" rev="7800000"/>
                </a:lightRig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                                                                                 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745642" y="2550492"/>
              <a:ext cx="2125663" cy="356696"/>
              <a:chOff x="4947196" y="876599"/>
              <a:chExt cx="2125663" cy="356696"/>
            </a:xfrm>
          </p:grpSpPr>
          <p:sp>
            <p:nvSpPr>
              <p:cNvPr id="75" name="Can 74"/>
              <p:cNvSpPr/>
              <p:nvPr/>
            </p:nvSpPr>
            <p:spPr>
              <a:xfrm>
                <a:off x="5157120" y="876599"/>
                <a:ext cx="1733261" cy="356696"/>
              </a:xfrm>
              <a:prstGeom prst="can">
                <a:avLst>
                  <a:gd name="adj" fmla="val 3032"/>
                </a:avLst>
              </a:prstGeom>
              <a:gradFill flip="none" rotWithShape="1">
                <a:gsLst>
                  <a:gs pos="0">
                    <a:schemeClr val="bg1">
                      <a:alpha val="93000"/>
                    </a:schemeClr>
                  </a:gs>
                  <a:gs pos="36000">
                    <a:srgbClr val="7CAFFF">
                      <a:alpha val="95000"/>
                    </a:srgbClr>
                  </a:gs>
                  <a:gs pos="100000">
                    <a:srgbClr val="4694E5">
                      <a:alpha val="97000"/>
                    </a:srgbClr>
                  </a:gs>
                </a:gsLst>
                <a:lin ang="20880000" scaled="0"/>
                <a:tileRect/>
              </a:gradFill>
              <a:ln w="63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45000" endA="300" endPos="21000" dir="5400000" sy="-100000" algn="bl" rotWithShape="0"/>
              </a:effectLst>
              <a:scene3d>
                <a:camera prst="obliqueTopLeft"/>
                <a:lightRig rig="contrasting" dir="t">
                  <a:rot lat="0" lon="0" rev="7800000"/>
                </a:lightRig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947196" y="951170"/>
                <a:ext cx="2125663" cy="2779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baseline="0" dirty="0" smtClean="0">
                    <a:solidFill>
                      <a:schemeClr val="bg1"/>
                    </a:solidFill>
                    <a:latin typeface="+mj-lt"/>
                    <a:ea typeface="+mn-ea"/>
                    <a:cs typeface="Helvetica"/>
                  </a:rPr>
                  <a:t>Technology Power</a:t>
                </a:r>
                <a:endParaRPr lang="en-US" sz="1300" b="1" baseline="0" dirty="0">
                  <a:solidFill>
                    <a:schemeClr val="bg1"/>
                  </a:solidFill>
                  <a:latin typeface="+mj-lt"/>
                  <a:ea typeface="+mn-ea"/>
                  <a:cs typeface="Helvetica"/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4115172" y="1341944"/>
            <a:ext cx="2883413" cy="3983847"/>
            <a:chOff x="4631893" y="2128340"/>
            <a:chExt cx="2160934" cy="2985639"/>
          </a:xfrm>
        </p:grpSpPr>
        <p:grpSp>
          <p:nvGrpSpPr>
            <p:cNvPr id="90" name="Group 89"/>
            <p:cNvGrpSpPr/>
            <p:nvPr/>
          </p:nvGrpSpPr>
          <p:grpSpPr>
            <a:xfrm>
              <a:off x="4631893" y="2128340"/>
              <a:ext cx="2160934" cy="2985639"/>
              <a:chOff x="4631893" y="2128340"/>
              <a:chExt cx="2160934" cy="2985639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4667164" y="2128340"/>
                <a:ext cx="2125663" cy="2985639"/>
                <a:chOff x="4667164" y="2128340"/>
                <a:chExt cx="2125663" cy="2985639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4667164" y="2128340"/>
                  <a:ext cx="2125663" cy="3693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500" b="1" baseline="0" dirty="0" smtClean="0">
                      <a:solidFill>
                        <a:srgbClr val="5B5B5B"/>
                      </a:solidFill>
                      <a:latin typeface="+mj-lt"/>
                      <a:ea typeface="+mn-ea"/>
                      <a:cs typeface="Helvetica"/>
                    </a:rPr>
                    <a:t>Wave 3</a:t>
                  </a:r>
                  <a:endParaRPr lang="en-US" sz="2500" b="1" baseline="0" dirty="0">
                    <a:solidFill>
                      <a:srgbClr val="5B5B5B"/>
                    </a:solidFill>
                    <a:latin typeface="+mj-lt"/>
                    <a:ea typeface="+mn-ea"/>
                    <a:cs typeface="Helvetica"/>
                  </a:endParaRPr>
                </a:p>
              </p:txBody>
            </p:sp>
            <p:sp>
              <p:nvSpPr>
                <p:cNvPr id="9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770598" y="4791057"/>
                  <a:ext cx="914400" cy="322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200" baseline="0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53975" dist="25400" dir="2700000" algn="tl" rotWithShape="0">
                          <a:schemeClr val="bg1">
                            <a:lumMod val="50000"/>
                            <a:alpha val="43000"/>
                          </a:schemeClr>
                        </a:outerShdw>
                      </a:effectLst>
                      <a:latin typeface="Helvetica"/>
                      <a:ea typeface="+mn-ea"/>
                      <a:cs typeface="Helvetica"/>
                    </a:rPr>
                    <a:t>1980</a:t>
                  </a: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828494" y="4779963"/>
                  <a:ext cx="0" cy="157797"/>
                </a:xfrm>
                <a:prstGeom prst="line">
                  <a:avLst/>
                </a:prstGeom>
                <a:ln w="6350" cmpd="sng">
                  <a:solidFill>
                    <a:schemeClr val="tx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870411" y="5087055"/>
                  <a:ext cx="447040" cy="0"/>
                </a:xfrm>
                <a:prstGeom prst="line">
                  <a:avLst/>
                </a:prstGeom>
                <a:ln w="9525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Cube 101"/>
                <p:cNvSpPr/>
                <p:nvPr/>
              </p:nvSpPr>
              <p:spPr>
                <a:xfrm>
                  <a:off x="4829563" y="2494548"/>
                  <a:ext cx="1788583" cy="2260015"/>
                </a:xfrm>
                <a:prstGeom prst="cube">
                  <a:avLst>
                    <a:gd name="adj" fmla="val 2915"/>
                  </a:avLst>
                </a:prstGeom>
                <a:gradFill flip="none" rotWithShape="1">
                  <a:gsLst>
                    <a:gs pos="36000">
                      <a:srgbClr val="7DB4FF">
                        <a:alpha val="93000"/>
                      </a:srgbClr>
                    </a:gs>
                    <a:gs pos="0">
                      <a:schemeClr val="accent2">
                        <a:lumMod val="40000"/>
                        <a:lumOff val="60000"/>
                        <a:alpha val="94000"/>
                      </a:schemeClr>
                    </a:gs>
                  </a:gsLst>
                  <a:lin ang="20880000" scaled="0"/>
                  <a:tileRect/>
                </a:gradFill>
                <a:ln w="6350">
                  <a:solidFill>
                    <a:srgbClr val="74A2CB"/>
                  </a:solidFill>
                </a:ln>
                <a:effectLst>
                  <a:innerShdw blurRad="63500" dist="50800" dir="18900000">
                    <a:schemeClr val="bg1">
                      <a:lumMod val="50000"/>
                      <a:alpha val="50000"/>
                    </a:schemeClr>
                  </a:innerShdw>
                  <a:reflection blurRad="6350" stA="45000" endA="300" endPos="21000" dir="5400000" sy="-100000" algn="bl" rotWithShape="0"/>
                </a:effectLst>
                <a:scene3d>
                  <a:camera prst="obliqueTopLeft"/>
                  <a:lightRig rig="contrasting" dir="t">
                    <a:rot lat="0" lon="0" rev="7800000"/>
                  </a:lightRig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Ins="182880"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                                                                                 </a:t>
                  </a: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631893" y="2553484"/>
                <a:ext cx="2125663" cy="356696"/>
                <a:chOff x="4947196" y="876599"/>
                <a:chExt cx="2125663" cy="356696"/>
              </a:xfrm>
            </p:grpSpPr>
            <p:sp>
              <p:nvSpPr>
                <p:cNvPr id="96" name="Can 95"/>
                <p:cNvSpPr/>
                <p:nvPr/>
              </p:nvSpPr>
              <p:spPr>
                <a:xfrm>
                  <a:off x="5147789" y="876599"/>
                  <a:ext cx="1733261" cy="356696"/>
                </a:xfrm>
                <a:prstGeom prst="can">
                  <a:avLst>
                    <a:gd name="adj" fmla="val 3032"/>
                  </a:avLst>
                </a:prstGeom>
                <a:gradFill flip="none" rotWithShape="1">
                  <a:gsLst>
                    <a:gs pos="0">
                      <a:schemeClr val="bg1">
                        <a:alpha val="93000"/>
                      </a:schemeClr>
                    </a:gs>
                    <a:gs pos="36000">
                      <a:srgbClr val="7CAFFF">
                        <a:alpha val="95000"/>
                      </a:srgbClr>
                    </a:gs>
                    <a:gs pos="100000">
                      <a:srgbClr val="4694E5">
                        <a:alpha val="97000"/>
                      </a:srgbClr>
                    </a:gs>
                  </a:gsLst>
                  <a:lin ang="20880000" scaled="0"/>
                  <a:tileRect/>
                </a:gradFill>
                <a:ln w="635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45000" endA="300" endPos="21000" dir="5400000" sy="-100000" algn="bl" rotWithShape="0"/>
                </a:effectLst>
                <a:scene3d>
                  <a:camera prst="obliqueTopLeft"/>
                  <a:lightRig rig="contrasting" dir="t">
                    <a:rot lat="0" lon="0" rev="7800000"/>
                  </a:lightRig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Ins="182880"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4947196" y="939949"/>
                  <a:ext cx="2125663" cy="2518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900" b="1" baseline="0" dirty="0" smtClean="0">
                      <a:solidFill>
                        <a:schemeClr val="bg1"/>
                      </a:solidFill>
                      <a:latin typeface="+mj-lt"/>
                      <a:ea typeface="+mn-ea"/>
                      <a:cs typeface="Helvetica"/>
                    </a:rPr>
                    <a:t>Consumer Power</a:t>
                  </a:r>
                  <a:endParaRPr lang="en-US" sz="1900" b="1" baseline="0" dirty="0">
                    <a:solidFill>
                      <a:schemeClr val="bg1"/>
                    </a:solidFill>
                    <a:latin typeface="+mj-lt"/>
                    <a:ea typeface="+mn-ea"/>
                    <a:cs typeface="Helvetica"/>
                  </a:endParaRPr>
                </a:p>
              </p:txBody>
            </p:sp>
          </p:grpSp>
        </p:grpSp>
        <p:sp>
          <p:nvSpPr>
            <p:cNvPr id="91" name="Freeform 90"/>
            <p:cNvSpPr/>
            <p:nvPr/>
          </p:nvSpPr>
          <p:spPr>
            <a:xfrm>
              <a:off x="4846973" y="3936438"/>
              <a:ext cx="1695450" cy="170092"/>
            </a:xfrm>
            <a:custGeom>
              <a:avLst/>
              <a:gdLst>
                <a:gd name="connsiteX0" fmla="*/ 0 w 2540000"/>
                <a:gd name="connsiteY0" fmla="*/ 669637 h 669637"/>
                <a:gd name="connsiteX1" fmla="*/ 215515 w 2540000"/>
                <a:gd name="connsiteY1" fmla="*/ 569576 h 669637"/>
                <a:gd name="connsiteX2" fmla="*/ 869757 w 2540000"/>
                <a:gd name="connsiteY2" fmla="*/ 338667 h 669637"/>
                <a:gd name="connsiteX3" fmla="*/ 1408545 w 2540000"/>
                <a:gd name="connsiteY3" fmla="*/ 138546 h 669637"/>
                <a:gd name="connsiteX4" fmla="*/ 1793394 w 2540000"/>
                <a:gd name="connsiteY4" fmla="*/ 76970 h 669637"/>
                <a:gd name="connsiteX5" fmla="*/ 2185939 w 2540000"/>
                <a:gd name="connsiteY5" fmla="*/ 38485 h 669637"/>
                <a:gd name="connsiteX6" fmla="*/ 2540000 w 2540000"/>
                <a:gd name="connsiteY6" fmla="*/ 0 h 66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669637">
                  <a:moveTo>
                    <a:pt x="0" y="669637"/>
                  </a:moveTo>
                  <a:cubicBezTo>
                    <a:pt x="35278" y="647187"/>
                    <a:pt x="70556" y="624738"/>
                    <a:pt x="215515" y="569576"/>
                  </a:cubicBezTo>
                  <a:cubicBezTo>
                    <a:pt x="360475" y="514414"/>
                    <a:pt x="670919" y="410505"/>
                    <a:pt x="869757" y="338667"/>
                  </a:cubicBezTo>
                  <a:cubicBezTo>
                    <a:pt x="1068595" y="266829"/>
                    <a:pt x="1254606" y="182162"/>
                    <a:pt x="1408545" y="138546"/>
                  </a:cubicBezTo>
                  <a:cubicBezTo>
                    <a:pt x="1562485" y="94930"/>
                    <a:pt x="1663828" y="93647"/>
                    <a:pt x="1793394" y="76970"/>
                  </a:cubicBezTo>
                  <a:cubicBezTo>
                    <a:pt x="1922960" y="60293"/>
                    <a:pt x="2185939" y="38485"/>
                    <a:pt x="2185939" y="38485"/>
                  </a:cubicBezTo>
                  <a:lnTo>
                    <a:pt x="2540000" y="0"/>
                  </a:lnTo>
                </a:path>
              </a:pathLst>
            </a:custGeom>
            <a:ln w="53975" cap="rnd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611961" y="4292600"/>
              <a:ext cx="934889" cy="427077"/>
            </a:xfrm>
            <a:custGeom>
              <a:avLst/>
              <a:gdLst>
                <a:gd name="connsiteX0" fmla="*/ 0 w 1502834"/>
                <a:gd name="connsiteY0" fmla="*/ 730250 h 730250"/>
                <a:gd name="connsiteX1" fmla="*/ 412750 w 1502834"/>
                <a:gd name="connsiteY1" fmla="*/ 592667 h 730250"/>
                <a:gd name="connsiteX2" fmla="*/ 783167 w 1502834"/>
                <a:gd name="connsiteY2" fmla="*/ 402167 h 730250"/>
                <a:gd name="connsiteX3" fmla="*/ 1270000 w 1502834"/>
                <a:gd name="connsiteY3" fmla="*/ 169333 h 730250"/>
                <a:gd name="connsiteX4" fmla="*/ 1502834 w 1502834"/>
                <a:gd name="connsiteY4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834" h="730250">
                  <a:moveTo>
                    <a:pt x="0" y="730250"/>
                  </a:moveTo>
                  <a:cubicBezTo>
                    <a:pt x="141111" y="688798"/>
                    <a:pt x="282222" y="647347"/>
                    <a:pt x="412750" y="592667"/>
                  </a:cubicBezTo>
                  <a:cubicBezTo>
                    <a:pt x="543278" y="537987"/>
                    <a:pt x="640292" y="472723"/>
                    <a:pt x="783167" y="402167"/>
                  </a:cubicBezTo>
                  <a:cubicBezTo>
                    <a:pt x="926042" y="331611"/>
                    <a:pt x="1150056" y="236361"/>
                    <a:pt x="1270000" y="169333"/>
                  </a:cubicBezTo>
                  <a:cubicBezTo>
                    <a:pt x="1389945" y="102305"/>
                    <a:pt x="1446389" y="51152"/>
                    <a:pt x="1502834" y="0"/>
                  </a:cubicBezTo>
                </a:path>
              </a:pathLst>
            </a:custGeom>
            <a:ln w="53975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844153" y="3445023"/>
              <a:ext cx="1700547" cy="540279"/>
            </a:xfrm>
            <a:custGeom>
              <a:avLst/>
              <a:gdLst>
                <a:gd name="connsiteX0" fmla="*/ 0 w 2550583"/>
                <a:gd name="connsiteY0" fmla="*/ 783167 h 783167"/>
                <a:gd name="connsiteX1" fmla="*/ 317500 w 2550583"/>
                <a:gd name="connsiteY1" fmla="*/ 740834 h 783167"/>
                <a:gd name="connsiteX2" fmla="*/ 804333 w 2550583"/>
                <a:gd name="connsiteY2" fmla="*/ 635000 h 783167"/>
                <a:gd name="connsiteX3" fmla="*/ 1227667 w 2550583"/>
                <a:gd name="connsiteY3" fmla="*/ 497417 h 783167"/>
                <a:gd name="connsiteX4" fmla="*/ 1629833 w 2550583"/>
                <a:gd name="connsiteY4" fmla="*/ 381000 h 783167"/>
                <a:gd name="connsiteX5" fmla="*/ 2074333 w 2550583"/>
                <a:gd name="connsiteY5" fmla="*/ 243417 h 783167"/>
                <a:gd name="connsiteX6" fmla="*/ 2423583 w 2550583"/>
                <a:gd name="connsiteY6" fmla="*/ 63500 h 783167"/>
                <a:gd name="connsiteX7" fmla="*/ 2550583 w 2550583"/>
                <a:gd name="connsiteY7" fmla="*/ 0 h 78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0583" h="783167">
                  <a:moveTo>
                    <a:pt x="0" y="783167"/>
                  </a:moveTo>
                  <a:cubicBezTo>
                    <a:pt x="91722" y="774347"/>
                    <a:pt x="183445" y="765528"/>
                    <a:pt x="317500" y="740834"/>
                  </a:cubicBezTo>
                  <a:cubicBezTo>
                    <a:pt x="451555" y="716140"/>
                    <a:pt x="652639" y="675569"/>
                    <a:pt x="804333" y="635000"/>
                  </a:cubicBezTo>
                  <a:cubicBezTo>
                    <a:pt x="956028" y="594430"/>
                    <a:pt x="1090084" y="539750"/>
                    <a:pt x="1227667" y="497417"/>
                  </a:cubicBezTo>
                  <a:cubicBezTo>
                    <a:pt x="1365250" y="455084"/>
                    <a:pt x="1629833" y="381000"/>
                    <a:pt x="1629833" y="381000"/>
                  </a:cubicBezTo>
                  <a:cubicBezTo>
                    <a:pt x="1770944" y="338667"/>
                    <a:pt x="1942041" y="296334"/>
                    <a:pt x="2074333" y="243417"/>
                  </a:cubicBezTo>
                  <a:cubicBezTo>
                    <a:pt x="2206625" y="190500"/>
                    <a:pt x="2344208" y="104069"/>
                    <a:pt x="2423583" y="63500"/>
                  </a:cubicBezTo>
                  <a:cubicBezTo>
                    <a:pt x="2502958" y="22930"/>
                    <a:pt x="2550583" y="0"/>
                    <a:pt x="2550583" y="0"/>
                  </a:cubicBezTo>
                </a:path>
              </a:pathLst>
            </a:custGeom>
            <a:ln w="53975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45081" y="2480161"/>
            <a:ext cx="1874520" cy="2632946"/>
            <a:chOff x="2500496" y="2057840"/>
            <a:chExt cx="2145653" cy="3054712"/>
          </a:xfrm>
        </p:grpSpPr>
        <p:grpSp>
          <p:nvGrpSpPr>
            <p:cNvPr id="104" name="Group 103"/>
            <p:cNvGrpSpPr/>
            <p:nvPr/>
          </p:nvGrpSpPr>
          <p:grpSpPr>
            <a:xfrm>
              <a:off x="2520486" y="2057840"/>
              <a:ext cx="2125663" cy="3054712"/>
              <a:chOff x="2520486" y="2057840"/>
              <a:chExt cx="2125663" cy="3054712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2520486" y="2057840"/>
                <a:ext cx="2125663" cy="369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b="1" baseline="0" dirty="0" smtClean="0">
                    <a:solidFill>
                      <a:srgbClr val="5B5B5B"/>
                    </a:solidFill>
                    <a:latin typeface="+mj-lt"/>
                    <a:ea typeface="+mn-ea"/>
                    <a:cs typeface="Helvetica"/>
                  </a:rPr>
                  <a:t>Wave 2</a:t>
                </a:r>
                <a:endParaRPr lang="en-US" sz="1500" b="1" baseline="0" dirty="0">
                  <a:solidFill>
                    <a:srgbClr val="5B5B5B"/>
                  </a:solidFill>
                  <a:latin typeface="+mj-lt"/>
                  <a:ea typeface="+mn-ea"/>
                  <a:cs typeface="Helvetica"/>
                </a:endParaRPr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2698514" y="2489082"/>
                <a:ext cx="1788583" cy="2260015"/>
              </a:xfrm>
              <a:prstGeom prst="cube">
                <a:avLst>
                  <a:gd name="adj" fmla="val 2915"/>
                </a:avLst>
              </a:prstGeom>
              <a:gradFill flip="none" rotWithShape="1">
                <a:gsLst>
                  <a:gs pos="7000">
                    <a:schemeClr val="accent5">
                      <a:lumMod val="20000"/>
                      <a:lumOff val="80000"/>
                      <a:alpha val="96000"/>
                    </a:schemeClr>
                  </a:gs>
                  <a:gs pos="51000">
                    <a:schemeClr val="accent2">
                      <a:lumMod val="40000"/>
                      <a:lumOff val="60000"/>
                      <a:alpha val="97000"/>
                    </a:schemeClr>
                  </a:gs>
                </a:gsLst>
                <a:lin ang="20880000" scaled="0"/>
                <a:tileRect/>
              </a:gradFill>
              <a:ln w="6350">
                <a:solidFill>
                  <a:srgbClr val="74A2CB"/>
                </a:solidFill>
              </a:ln>
              <a:effectLst>
                <a:innerShdw blurRad="63500" dist="50800" dir="18900000">
                  <a:schemeClr val="bg1">
                    <a:lumMod val="50000"/>
                    <a:alpha val="50000"/>
                  </a:schemeClr>
                </a:innerShdw>
                <a:reflection blurRad="6350" stA="45000" endA="300" endPos="21000" dir="5400000" sy="-100000" algn="bl" rotWithShape="0"/>
              </a:effectLst>
              <a:scene3d>
                <a:camera prst="obliqueTopLeft"/>
                <a:lightRig rig="contrasting" dir="t">
                  <a:rot lat="0" lon="0" rev="7800000"/>
                </a:lightRig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                                                                                 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2692536" y="4779963"/>
                <a:ext cx="0" cy="157797"/>
              </a:xfrm>
              <a:prstGeom prst="line">
                <a:avLst/>
              </a:prstGeom>
              <a:ln w="6350" cmpd="sng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756569" y="5072345"/>
                <a:ext cx="447040" cy="0"/>
              </a:xfrm>
              <a:prstGeom prst="line">
                <a:avLst/>
              </a:prstGeom>
              <a:ln w="9525" cmpd="sng">
                <a:solidFill>
                  <a:schemeClr val="accent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7"/>
              <p:cNvSpPr txBox="1">
                <a:spLocks noChangeArrowheads="1"/>
              </p:cNvSpPr>
              <p:nvPr/>
            </p:nvSpPr>
            <p:spPr bwMode="auto">
              <a:xfrm>
                <a:off x="2639944" y="4758089"/>
                <a:ext cx="914400" cy="35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aseline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3975" dist="25400" dir="2700000" algn="tl" rotWithShape="0">
                        <a:schemeClr val="bg1">
                          <a:lumMod val="50000"/>
                          <a:alpha val="43000"/>
                        </a:schemeClr>
                      </a:outerShdw>
                    </a:effectLst>
                    <a:latin typeface="Helvetica"/>
                    <a:ea typeface="+mn-ea"/>
                    <a:cs typeface="Helvetica"/>
                  </a:rPr>
                  <a:t>1950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500496" y="2538768"/>
              <a:ext cx="2125663" cy="356696"/>
              <a:chOff x="4947196" y="876599"/>
              <a:chExt cx="2125663" cy="356696"/>
            </a:xfrm>
          </p:grpSpPr>
          <p:sp>
            <p:nvSpPr>
              <p:cNvPr id="108" name="Can 107"/>
              <p:cNvSpPr/>
              <p:nvPr/>
            </p:nvSpPr>
            <p:spPr>
              <a:xfrm>
                <a:off x="5147789" y="876599"/>
                <a:ext cx="1733261" cy="356696"/>
              </a:xfrm>
              <a:prstGeom prst="can">
                <a:avLst>
                  <a:gd name="adj" fmla="val 3032"/>
                </a:avLst>
              </a:prstGeom>
              <a:gradFill flip="none" rotWithShape="1">
                <a:gsLst>
                  <a:gs pos="0">
                    <a:schemeClr val="bg1">
                      <a:alpha val="93000"/>
                    </a:schemeClr>
                  </a:gs>
                  <a:gs pos="36000">
                    <a:srgbClr val="7CAFFF">
                      <a:alpha val="95000"/>
                    </a:srgbClr>
                  </a:gs>
                  <a:gs pos="100000">
                    <a:srgbClr val="4694E5">
                      <a:alpha val="97000"/>
                    </a:srgbClr>
                  </a:gs>
                </a:gsLst>
                <a:lin ang="20880000" scaled="0"/>
                <a:tileRect/>
              </a:gradFill>
              <a:ln w="63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45000" endA="300" endPos="21000" dir="5400000" sy="-100000" algn="bl" rotWithShape="0"/>
              </a:effectLst>
              <a:scene3d>
                <a:camera prst="obliqueTopLeft"/>
                <a:lightRig rig="contrasting" dir="t">
                  <a:rot lat="0" lon="0" rev="7800000"/>
                </a:lightRig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947196" y="932875"/>
                <a:ext cx="2125663" cy="2811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baseline="0" dirty="0" smtClean="0">
                    <a:solidFill>
                      <a:schemeClr val="bg1"/>
                    </a:solidFill>
                    <a:latin typeface="+mj-lt"/>
                    <a:ea typeface="+mn-ea"/>
                    <a:cs typeface="Helvetica"/>
                  </a:rPr>
                  <a:t>Marketing Power</a:t>
                </a:r>
                <a:endParaRPr lang="en-US" sz="1300" b="1" baseline="0" dirty="0">
                  <a:solidFill>
                    <a:schemeClr val="bg1"/>
                  </a:solidFill>
                  <a:latin typeface="+mj-lt"/>
                  <a:ea typeface="+mn-ea"/>
                  <a:cs typeface="Helvetica"/>
                </a:endParaRPr>
              </a:p>
            </p:txBody>
          </p:sp>
        </p:grpSp>
        <p:sp>
          <p:nvSpPr>
            <p:cNvPr id="106" name="Freeform 105"/>
            <p:cNvSpPr/>
            <p:nvPr/>
          </p:nvSpPr>
          <p:spPr>
            <a:xfrm>
              <a:off x="2724150" y="3852264"/>
              <a:ext cx="1695450" cy="429549"/>
            </a:xfrm>
            <a:custGeom>
              <a:avLst/>
              <a:gdLst>
                <a:gd name="connsiteX0" fmla="*/ 0 w 2540000"/>
                <a:gd name="connsiteY0" fmla="*/ 649111 h 649111"/>
                <a:gd name="connsiteX1" fmla="*/ 324556 w 2540000"/>
                <a:gd name="connsiteY1" fmla="*/ 508000 h 649111"/>
                <a:gd name="connsiteX2" fmla="*/ 508000 w 2540000"/>
                <a:gd name="connsiteY2" fmla="*/ 437444 h 649111"/>
                <a:gd name="connsiteX3" fmla="*/ 797278 w 2540000"/>
                <a:gd name="connsiteY3" fmla="*/ 352778 h 649111"/>
                <a:gd name="connsiteX4" fmla="*/ 1030111 w 2540000"/>
                <a:gd name="connsiteY4" fmla="*/ 338667 h 649111"/>
                <a:gd name="connsiteX5" fmla="*/ 1270000 w 2540000"/>
                <a:gd name="connsiteY5" fmla="*/ 268111 h 649111"/>
                <a:gd name="connsiteX6" fmla="*/ 1552222 w 2540000"/>
                <a:gd name="connsiteY6" fmla="*/ 176389 h 649111"/>
                <a:gd name="connsiteX7" fmla="*/ 1841500 w 2540000"/>
                <a:gd name="connsiteY7" fmla="*/ 119944 h 649111"/>
                <a:gd name="connsiteX8" fmla="*/ 2095500 w 2540000"/>
                <a:gd name="connsiteY8" fmla="*/ 77611 h 649111"/>
                <a:gd name="connsiteX9" fmla="*/ 2321278 w 2540000"/>
                <a:gd name="connsiteY9" fmla="*/ 42333 h 649111"/>
                <a:gd name="connsiteX10" fmla="*/ 2490611 w 2540000"/>
                <a:gd name="connsiteY10" fmla="*/ 21167 h 649111"/>
                <a:gd name="connsiteX11" fmla="*/ 2540000 w 2540000"/>
                <a:gd name="connsiteY11" fmla="*/ 0 h 64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000" h="649111">
                  <a:moveTo>
                    <a:pt x="0" y="649111"/>
                  </a:moveTo>
                  <a:lnTo>
                    <a:pt x="324556" y="508000"/>
                  </a:lnTo>
                  <a:cubicBezTo>
                    <a:pt x="409223" y="472722"/>
                    <a:pt x="429213" y="463314"/>
                    <a:pt x="508000" y="437444"/>
                  </a:cubicBezTo>
                  <a:cubicBezTo>
                    <a:pt x="586787" y="411574"/>
                    <a:pt x="710260" y="369241"/>
                    <a:pt x="797278" y="352778"/>
                  </a:cubicBezTo>
                  <a:cubicBezTo>
                    <a:pt x="884296" y="336315"/>
                    <a:pt x="951324" y="352778"/>
                    <a:pt x="1030111" y="338667"/>
                  </a:cubicBezTo>
                  <a:cubicBezTo>
                    <a:pt x="1108898" y="324556"/>
                    <a:pt x="1182982" y="295157"/>
                    <a:pt x="1270000" y="268111"/>
                  </a:cubicBezTo>
                  <a:cubicBezTo>
                    <a:pt x="1357018" y="241065"/>
                    <a:pt x="1456972" y="201083"/>
                    <a:pt x="1552222" y="176389"/>
                  </a:cubicBezTo>
                  <a:cubicBezTo>
                    <a:pt x="1647472" y="151694"/>
                    <a:pt x="1750954" y="136407"/>
                    <a:pt x="1841500" y="119944"/>
                  </a:cubicBezTo>
                  <a:cubicBezTo>
                    <a:pt x="1932046" y="103481"/>
                    <a:pt x="2095500" y="77611"/>
                    <a:pt x="2095500" y="77611"/>
                  </a:cubicBezTo>
                  <a:lnTo>
                    <a:pt x="2321278" y="42333"/>
                  </a:lnTo>
                  <a:cubicBezTo>
                    <a:pt x="2387130" y="32926"/>
                    <a:pt x="2454157" y="28222"/>
                    <a:pt x="2490611" y="21167"/>
                  </a:cubicBezTo>
                  <a:cubicBezTo>
                    <a:pt x="2527065" y="14112"/>
                    <a:pt x="2540000" y="0"/>
                    <a:pt x="2540000" y="0"/>
                  </a:cubicBezTo>
                </a:path>
              </a:pathLst>
            </a:custGeom>
            <a:ln w="53975" cap="rnd">
              <a:solidFill>
                <a:srgbClr val="FF6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717800" y="3703502"/>
              <a:ext cx="1688910" cy="837631"/>
            </a:xfrm>
            <a:custGeom>
              <a:avLst/>
              <a:gdLst>
                <a:gd name="connsiteX0" fmla="*/ 0 w 2525889"/>
                <a:gd name="connsiteY0" fmla="*/ 1347611 h 1347611"/>
                <a:gd name="connsiteX1" fmla="*/ 63500 w 2525889"/>
                <a:gd name="connsiteY1" fmla="*/ 1326445 h 1347611"/>
                <a:gd name="connsiteX2" fmla="*/ 296333 w 2525889"/>
                <a:gd name="connsiteY2" fmla="*/ 1227667 h 1347611"/>
                <a:gd name="connsiteX3" fmla="*/ 656167 w 2525889"/>
                <a:gd name="connsiteY3" fmla="*/ 1086556 h 1347611"/>
                <a:gd name="connsiteX4" fmla="*/ 1030111 w 2525889"/>
                <a:gd name="connsiteY4" fmla="*/ 917222 h 1347611"/>
                <a:gd name="connsiteX5" fmla="*/ 1333500 w 2525889"/>
                <a:gd name="connsiteY5" fmla="*/ 656167 h 1347611"/>
                <a:gd name="connsiteX6" fmla="*/ 1552222 w 2525889"/>
                <a:gd name="connsiteY6" fmla="*/ 515056 h 1347611"/>
                <a:gd name="connsiteX7" fmla="*/ 1799167 w 2525889"/>
                <a:gd name="connsiteY7" fmla="*/ 338667 h 1347611"/>
                <a:gd name="connsiteX8" fmla="*/ 2074333 w 2525889"/>
                <a:gd name="connsiteY8" fmla="*/ 197556 h 1347611"/>
                <a:gd name="connsiteX9" fmla="*/ 2278945 w 2525889"/>
                <a:gd name="connsiteY9" fmla="*/ 127000 h 1347611"/>
                <a:gd name="connsiteX10" fmla="*/ 2476500 w 2525889"/>
                <a:gd name="connsiteY10" fmla="*/ 35278 h 1347611"/>
                <a:gd name="connsiteX11" fmla="*/ 2525889 w 2525889"/>
                <a:gd name="connsiteY11" fmla="*/ 0 h 134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5889" h="1347611">
                  <a:moveTo>
                    <a:pt x="0" y="1347611"/>
                  </a:moveTo>
                  <a:cubicBezTo>
                    <a:pt x="7055" y="1347023"/>
                    <a:pt x="14111" y="1346436"/>
                    <a:pt x="63500" y="1326445"/>
                  </a:cubicBezTo>
                  <a:cubicBezTo>
                    <a:pt x="112889" y="1306454"/>
                    <a:pt x="197555" y="1267648"/>
                    <a:pt x="296333" y="1227667"/>
                  </a:cubicBezTo>
                  <a:cubicBezTo>
                    <a:pt x="395111" y="1187686"/>
                    <a:pt x="533871" y="1138297"/>
                    <a:pt x="656167" y="1086556"/>
                  </a:cubicBezTo>
                  <a:cubicBezTo>
                    <a:pt x="778463" y="1034815"/>
                    <a:pt x="917222" y="988953"/>
                    <a:pt x="1030111" y="917222"/>
                  </a:cubicBezTo>
                  <a:cubicBezTo>
                    <a:pt x="1143000" y="845491"/>
                    <a:pt x="1246481" y="723195"/>
                    <a:pt x="1333500" y="656167"/>
                  </a:cubicBezTo>
                  <a:cubicBezTo>
                    <a:pt x="1420519" y="589139"/>
                    <a:pt x="1474611" y="567973"/>
                    <a:pt x="1552222" y="515056"/>
                  </a:cubicBezTo>
                  <a:cubicBezTo>
                    <a:pt x="1629833" y="462139"/>
                    <a:pt x="1712149" y="391584"/>
                    <a:pt x="1799167" y="338667"/>
                  </a:cubicBezTo>
                  <a:cubicBezTo>
                    <a:pt x="1886185" y="285750"/>
                    <a:pt x="1994370" y="232834"/>
                    <a:pt x="2074333" y="197556"/>
                  </a:cubicBezTo>
                  <a:cubicBezTo>
                    <a:pt x="2154296" y="162278"/>
                    <a:pt x="2211917" y="154046"/>
                    <a:pt x="2278945" y="127000"/>
                  </a:cubicBezTo>
                  <a:cubicBezTo>
                    <a:pt x="2345973" y="99954"/>
                    <a:pt x="2435343" y="56445"/>
                    <a:pt x="2476500" y="35278"/>
                  </a:cubicBezTo>
                  <a:cubicBezTo>
                    <a:pt x="2517657" y="14111"/>
                    <a:pt x="2525889" y="0"/>
                    <a:pt x="2525889" y="0"/>
                  </a:cubicBezTo>
                </a:path>
              </a:pathLst>
            </a:custGeom>
            <a:ln w="539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5043" y="2495971"/>
            <a:ext cx="1888068" cy="2655401"/>
            <a:chOff x="345367" y="2057840"/>
            <a:chExt cx="2156209" cy="3061768"/>
          </a:xfrm>
        </p:grpSpPr>
        <p:grpSp>
          <p:nvGrpSpPr>
            <p:cNvPr id="116" name="Group 115"/>
            <p:cNvGrpSpPr/>
            <p:nvPr/>
          </p:nvGrpSpPr>
          <p:grpSpPr>
            <a:xfrm>
              <a:off x="375913" y="2057840"/>
              <a:ext cx="2125663" cy="3061768"/>
              <a:chOff x="375913" y="2057840"/>
              <a:chExt cx="2125663" cy="3061768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375913" y="2057840"/>
                <a:ext cx="2125663" cy="369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b="1" baseline="0" dirty="0" smtClean="0">
                    <a:solidFill>
                      <a:srgbClr val="5B5B5B"/>
                    </a:solidFill>
                    <a:latin typeface="+mj-lt"/>
                    <a:ea typeface="+mn-ea"/>
                    <a:cs typeface="Helvetica"/>
                  </a:rPr>
                  <a:t>Wave </a:t>
                </a:r>
                <a:r>
                  <a:rPr lang="en-US" sz="1500" b="1" baseline="0" dirty="0">
                    <a:solidFill>
                      <a:srgbClr val="5B5B5B"/>
                    </a:solidFill>
                    <a:latin typeface="+mj-lt"/>
                    <a:ea typeface="+mn-ea"/>
                    <a:cs typeface="Helvetica"/>
                  </a:rPr>
                  <a:t>1</a:t>
                </a: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590078" y="5076825"/>
                <a:ext cx="447040" cy="0"/>
              </a:xfrm>
              <a:prstGeom prst="line">
                <a:avLst/>
              </a:prstGeom>
              <a:ln w="9525" cmpd="sng">
                <a:solidFill>
                  <a:srgbClr val="99C2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Cube 125"/>
              <p:cNvSpPr/>
              <p:nvPr/>
            </p:nvSpPr>
            <p:spPr>
              <a:xfrm>
                <a:off x="544453" y="2492963"/>
                <a:ext cx="1788583" cy="2260015"/>
              </a:xfrm>
              <a:prstGeom prst="cube">
                <a:avLst>
                  <a:gd name="adj" fmla="val 2915"/>
                </a:avLst>
              </a:prstGeom>
              <a:gradFill flip="none" rotWithShape="1">
                <a:gsLst>
                  <a:gs pos="0">
                    <a:schemeClr val="bg1">
                      <a:alpha val="93000"/>
                    </a:schemeClr>
                  </a:gs>
                  <a:gs pos="36000">
                    <a:schemeClr val="accent2">
                      <a:lumMod val="20000"/>
                      <a:lumOff val="80000"/>
                      <a:alpha val="95000"/>
                    </a:schemeClr>
                  </a:gs>
                  <a:gs pos="100000">
                    <a:schemeClr val="accent2">
                      <a:lumMod val="40000"/>
                      <a:lumOff val="60000"/>
                      <a:alpha val="97000"/>
                    </a:schemeClr>
                  </a:gs>
                </a:gsLst>
                <a:lin ang="20880000" scaled="0"/>
                <a:tileRect/>
              </a:gra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schemeClr val="bg1">
                    <a:lumMod val="50000"/>
                    <a:alpha val="50000"/>
                  </a:schemeClr>
                </a:innerShdw>
                <a:reflection blurRad="6350" stA="45000" endA="300" endPos="21000" dir="5400000" sy="-100000" algn="bl" rotWithShape="0"/>
              </a:effectLst>
              <a:scene3d>
                <a:camera prst="obliqueTopLeft"/>
                <a:lightRig rig="contrasting" dir="t">
                  <a:rot lat="0" lon="0" rev="7800000"/>
                </a:lightRig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                                                                                 </a:t>
                </a:r>
              </a:p>
            </p:txBody>
          </p:sp>
          <p:sp>
            <p:nvSpPr>
              <p:cNvPr id="127" name="TextBox 16"/>
              <p:cNvSpPr txBox="1">
                <a:spLocks noChangeArrowheads="1"/>
              </p:cNvSpPr>
              <p:nvPr/>
            </p:nvSpPr>
            <p:spPr bwMode="auto">
              <a:xfrm>
                <a:off x="476818" y="4765145"/>
                <a:ext cx="1822009" cy="35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aseline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3975" dist="25400" dir="2700000" algn="tl" rotWithShape="0">
                        <a:schemeClr val="bg1">
                          <a:lumMod val="50000"/>
                          <a:alpha val="43000"/>
                        </a:schemeClr>
                      </a:outerShdw>
                    </a:effectLst>
                    <a:latin typeface="Helvetica"/>
                    <a:ea typeface="+mn-ea"/>
                    <a:cs typeface="Helvetica"/>
                  </a:rPr>
                  <a:t>1850</a:t>
                </a: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45367" y="2550249"/>
              <a:ext cx="2125663" cy="2178056"/>
              <a:chOff x="345367" y="2550249"/>
              <a:chExt cx="2125663" cy="2178056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565150" y="4304105"/>
                <a:ext cx="1689100" cy="368363"/>
              </a:xfrm>
              <a:custGeom>
                <a:avLst/>
                <a:gdLst>
                  <a:gd name="connsiteX0" fmla="*/ 0 w 2549408"/>
                  <a:gd name="connsiteY0" fmla="*/ 818444 h 818444"/>
                  <a:gd name="connsiteX1" fmla="*/ 470371 w 2549408"/>
                  <a:gd name="connsiteY1" fmla="*/ 620889 h 818444"/>
                  <a:gd name="connsiteX2" fmla="*/ 959556 w 2549408"/>
                  <a:gd name="connsiteY2" fmla="*/ 460963 h 818444"/>
                  <a:gd name="connsiteX3" fmla="*/ 1411111 w 2549408"/>
                  <a:gd name="connsiteY3" fmla="*/ 413926 h 818444"/>
                  <a:gd name="connsiteX4" fmla="*/ 1683926 w 2549408"/>
                  <a:gd name="connsiteY4" fmla="*/ 310444 h 818444"/>
                  <a:gd name="connsiteX5" fmla="*/ 1975556 w 2549408"/>
                  <a:gd name="connsiteY5" fmla="*/ 159926 h 818444"/>
                  <a:gd name="connsiteX6" fmla="*/ 2286000 w 2549408"/>
                  <a:gd name="connsiteY6" fmla="*/ 122296 h 818444"/>
                  <a:gd name="connsiteX7" fmla="*/ 2540000 w 2549408"/>
                  <a:gd name="connsiteY7" fmla="*/ 0 h 818444"/>
                  <a:gd name="connsiteX8" fmla="*/ 2540000 w 2549408"/>
                  <a:gd name="connsiteY8" fmla="*/ 0 h 818444"/>
                  <a:gd name="connsiteX9" fmla="*/ 2549408 w 2549408"/>
                  <a:gd name="connsiteY9" fmla="*/ 0 h 81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9408" h="818444">
                    <a:moveTo>
                      <a:pt x="0" y="818444"/>
                    </a:moveTo>
                    <a:cubicBezTo>
                      <a:pt x="155222" y="749456"/>
                      <a:pt x="310445" y="680469"/>
                      <a:pt x="470371" y="620889"/>
                    </a:cubicBezTo>
                    <a:cubicBezTo>
                      <a:pt x="630297" y="561309"/>
                      <a:pt x="802766" y="495457"/>
                      <a:pt x="959556" y="460963"/>
                    </a:cubicBezTo>
                    <a:cubicBezTo>
                      <a:pt x="1116346" y="426469"/>
                      <a:pt x="1290383" y="439012"/>
                      <a:pt x="1411111" y="413926"/>
                    </a:cubicBezTo>
                    <a:cubicBezTo>
                      <a:pt x="1531839" y="388839"/>
                      <a:pt x="1589852" y="352777"/>
                      <a:pt x="1683926" y="310444"/>
                    </a:cubicBezTo>
                    <a:cubicBezTo>
                      <a:pt x="1778000" y="268111"/>
                      <a:pt x="1875210" y="191284"/>
                      <a:pt x="1975556" y="159926"/>
                    </a:cubicBezTo>
                    <a:cubicBezTo>
                      <a:pt x="2075902" y="128568"/>
                      <a:pt x="2191926" y="148950"/>
                      <a:pt x="2286000" y="122296"/>
                    </a:cubicBezTo>
                    <a:cubicBezTo>
                      <a:pt x="2380074" y="95642"/>
                      <a:pt x="2540000" y="0"/>
                      <a:pt x="2540000" y="0"/>
                    </a:cubicBezTo>
                    <a:lnTo>
                      <a:pt x="2540000" y="0"/>
                    </a:lnTo>
                    <a:lnTo>
                      <a:pt x="2549408" y="0"/>
                    </a:lnTo>
                  </a:path>
                </a:pathLst>
              </a:custGeom>
              <a:ln w="53975" cap="rnd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571499" y="4559567"/>
                <a:ext cx="1666546" cy="168738"/>
              </a:xfrm>
              <a:custGeom>
                <a:avLst/>
                <a:gdLst>
                  <a:gd name="connsiteX0" fmla="*/ 0 w 2502370"/>
                  <a:gd name="connsiteY0" fmla="*/ 818445 h 818445"/>
                  <a:gd name="connsiteX1" fmla="*/ 470370 w 2502370"/>
                  <a:gd name="connsiteY1" fmla="*/ 658519 h 818445"/>
                  <a:gd name="connsiteX2" fmla="*/ 827852 w 2502370"/>
                  <a:gd name="connsiteY2" fmla="*/ 545630 h 818445"/>
                  <a:gd name="connsiteX3" fmla="*/ 1063037 w 2502370"/>
                  <a:gd name="connsiteY3" fmla="*/ 460963 h 818445"/>
                  <a:gd name="connsiteX4" fmla="*/ 1411111 w 2502370"/>
                  <a:gd name="connsiteY4" fmla="*/ 442148 h 818445"/>
                  <a:gd name="connsiteX5" fmla="*/ 1721555 w 2502370"/>
                  <a:gd name="connsiteY5" fmla="*/ 319852 h 818445"/>
                  <a:gd name="connsiteX6" fmla="*/ 2013185 w 2502370"/>
                  <a:gd name="connsiteY6" fmla="*/ 197556 h 818445"/>
                  <a:gd name="connsiteX7" fmla="*/ 2323629 w 2502370"/>
                  <a:gd name="connsiteY7" fmla="*/ 131704 h 818445"/>
                  <a:gd name="connsiteX8" fmla="*/ 2502370 w 2502370"/>
                  <a:gd name="connsiteY8" fmla="*/ 0 h 81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2370" h="818445">
                    <a:moveTo>
                      <a:pt x="0" y="818445"/>
                    </a:moveTo>
                    <a:lnTo>
                      <a:pt x="470370" y="658519"/>
                    </a:lnTo>
                    <a:cubicBezTo>
                      <a:pt x="608345" y="613050"/>
                      <a:pt x="729074" y="578556"/>
                      <a:pt x="827852" y="545630"/>
                    </a:cubicBezTo>
                    <a:cubicBezTo>
                      <a:pt x="926630" y="512704"/>
                      <a:pt x="965827" y="478210"/>
                      <a:pt x="1063037" y="460963"/>
                    </a:cubicBezTo>
                    <a:cubicBezTo>
                      <a:pt x="1160247" y="443716"/>
                      <a:pt x="1301358" y="465666"/>
                      <a:pt x="1411111" y="442148"/>
                    </a:cubicBezTo>
                    <a:cubicBezTo>
                      <a:pt x="1520864" y="418630"/>
                      <a:pt x="1621209" y="360617"/>
                      <a:pt x="1721555" y="319852"/>
                    </a:cubicBezTo>
                    <a:cubicBezTo>
                      <a:pt x="1821901" y="279087"/>
                      <a:pt x="1912839" y="228914"/>
                      <a:pt x="2013185" y="197556"/>
                    </a:cubicBezTo>
                    <a:cubicBezTo>
                      <a:pt x="2113531" y="166198"/>
                      <a:pt x="2242098" y="164630"/>
                      <a:pt x="2323629" y="131704"/>
                    </a:cubicBezTo>
                    <a:cubicBezTo>
                      <a:pt x="2405160" y="98778"/>
                      <a:pt x="2502370" y="0"/>
                      <a:pt x="2502370" y="0"/>
                    </a:cubicBezTo>
                  </a:path>
                </a:pathLst>
              </a:custGeom>
              <a:ln w="53975" cap="rnd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345367" y="2550249"/>
                <a:ext cx="2125663" cy="356696"/>
                <a:chOff x="4947196" y="876599"/>
                <a:chExt cx="2125663" cy="356696"/>
              </a:xfrm>
            </p:grpSpPr>
            <p:sp>
              <p:nvSpPr>
                <p:cNvPr id="122" name="Can 121"/>
                <p:cNvSpPr/>
                <p:nvPr/>
              </p:nvSpPr>
              <p:spPr>
                <a:xfrm>
                  <a:off x="5147789" y="876599"/>
                  <a:ext cx="1733261" cy="356696"/>
                </a:xfrm>
                <a:prstGeom prst="can">
                  <a:avLst>
                    <a:gd name="adj" fmla="val 3032"/>
                  </a:avLst>
                </a:prstGeom>
                <a:gradFill flip="none" rotWithShape="1">
                  <a:gsLst>
                    <a:gs pos="0">
                      <a:schemeClr val="bg1">
                        <a:alpha val="93000"/>
                      </a:schemeClr>
                    </a:gs>
                    <a:gs pos="36000">
                      <a:srgbClr val="7CAFFF">
                        <a:alpha val="95000"/>
                      </a:srgbClr>
                    </a:gs>
                    <a:gs pos="100000">
                      <a:srgbClr val="4694E5">
                        <a:alpha val="97000"/>
                      </a:srgbClr>
                    </a:gs>
                  </a:gsLst>
                  <a:lin ang="20880000" scaled="0"/>
                  <a:tileRect/>
                </a:gradFill>
                <a:ln w="635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45000" endA="300" endPos="21000" dir="5400000" sy="-100000" algn="bl" rotWithShape="0"/>
                </a:effectLst>
                <a:scene3d>
                  <a:camera prst="obliqueTopLeft"/>
                  <a:lightRig rig="contrasting" dir="t">
                    <a:rot lat="0" lon="0" rev="7800000"/>
                  </a:lightRig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Ins="182880"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4947196" y="941116"/>
                  <a:ext cx="2125663" cy="2794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300" b="1" baseline="0" dirty="0" smtClean="0">
                      <a:solidFill>
                        <a:schemeClr val="bg1"/>
                      </a:solidFill>
                      <a:latin typeface="+mj-lt"/>
                      <a:ea typeface="+mn-ea"/>
                      <a:cs typeface="Helvetica"/>
                    </a:rPr>
                    <a:t>Producer Power</a:t>
                  </a:r>
                  <a:endParaRPr lang="en-US" sz="1300" b="1" baseline="0" dirty="0">
                    <a:solidFill>
                      <a:schemeClr val="bg1"/>
                    </a:solidFill>
                    <a:latin typeface="+mj-lt"/>
                    <a:ea typeface="+mn-ea"/>
                    <a:cs typeface="Helvetica"/>
                  </a:endParaRPr>
                </a:p>
              </p:txBody>
            </p:sp>
          </p:grpSp>
        </p:grpSp>
        <p:cxnSp>
          <p:nvCxnSpPr>
            <p:cNvPr id="118" name="Straight Connector 117"/>
            <p:cNvCxnSpPr/>
            <p:nvPr/>
          </p:nvCxnSpPr>
          <p:spPr>
            <a:xfrm>
              <a:off x="541967" y="4758053"/>
              <a:ext cx="0" cy="157797"/>
            </a:xfrm>
            <a:prstGeom prst="line">
              <a:avLst/>
            </a:prstGeom>
            <a:ln w="6350" cmpd="sng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le 127"/>
          <p:cNvSpPr/>
          <p:nvPr/>
        </p:nvSpPr>
        <p:spPr>
          <a:xfrm>
            <a:off x="604838" y="5904815"/>
            <a:ext cx="2056186" cy="3359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87000">
                <a:schemeClr val="bg1">
                  <a:lumMod val="9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75000"/>
              </a:schemeClr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Helvetica"/>
              <a:ea typeface="Segoe UI" panose="020B0502040204020203" pitchFamily="34" charset="0"/>
              <a:cs typeface="Helvetica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642193" y="5949518"/>
            <a:ext cx="2594395" cy="246221"/>
            <a:chOff x="1151344" y="5216525"/>
            <a:chExt cx="2594395" cy="246221"/>
          </a:xfrm>
        </p:grpSpPr>
        <p:sp>
          <p:nvSpPr>
            <p:cNvPr id="130" name="TextBox 41"/>
            <p:cNvSpPr txBox="1">
              <a:spLocks noChangeArrowheads="1"/>
            </p:cNvSpPr>
            <p:nvPr/>
          </p:nvSpPr>
          <p:spPr bwMode="auto">
            <a:xfrm>
              <a:off x="1151344" y="5216525"/>
              <a:ext cx="1457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 baseline="0" dirty="0">
                  <a:solidFill>
                    <a:srgbClr val="FF6600"/>
                  </a:solidFill>
                  <a:latin typeface="Helvetica"/>
                  <a:cs typeface="Helvetica"/>
                </a:rPr>
                <a:t>Demand</a:t>
              </a:r>
            </a:p>
          </p:txBody>
        </p:sp>
        <p:sp>
          <p:nvSpPr>
            <p:cNvPr id="131" name="TextBox 42"/>
            <p:cNvSpPr txBox="1">
              <a:spLocks noChangeArrowheads="1"/>
            </p:cNvSpPr>
            <p:nvPr/>
          </p:nvSpPr>
          <p:spPr bwMode="auto">
            <a:xfrm>
              <a:off x="1768129" y="5216525"/>
              <a:ext cx="14668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 baseline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Helvetica"/>
                  <a:cs typeface="Helvetica"/>
                </a:rPr>
                <a:t>Supply</a:t>
              </a:r>
            </a:p>
          </p:txBody>
        </p:sp>
        <p:sp>
          <p:nvSpPr>
            <p:cNvPr id="132" name="TextBox 42"/>
            <p:cNvSpPr txBox="1">
              <a:spLocks noChangeArrowheads="1"/>
            </p:cNvSpPr>
            <p:nvPr/>
          </p:nvSpPr>
          <p:spPr bwMode="auto">
            <a:xfrm>
              <a:off x="2278889" y="5216525"/>
              <a:ext cx="14668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baseline="0" dirty="0">
                  <a:solidFill>
                    <a:srgbClr val="7F7F7F"/>
                  </a:solidFill>
                  <a:latin typeface="Helvetica"/>
                  <a:ea typeface="+mn-ea"/>
                  <a:cs typeface="Helvetica"/>
                </a:rPr>
                <a:t>Exper</a:t>
              </a:r>
              <a:r>
                <a:rPr lang="en-US" sz="1000" b="1" baseline="0" dirty="0">
                  <a:solidFill>
                    <a:schemeClr val="bg1">
                      <a:lumMod val="50000"/>
                    </a:schemeClr>
                  </a:solidFill>
                  <a:latin typeface="Helvetica"/>
                  <a:ea typeface="+mn-ea"/>
                  <a:cs typeface="Helvetica"/>
                </a:rPr>
                <a:t>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0716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" fill="hold"/>
                                        <p:tgtEl>
                                          <p:spTgt spid="8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00533 L -0.00417 0.0821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" fill="hold"/>
                                        <p:tgtEl>
                                          <p:spTgt spid="1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</p:cBhvr>
                                      <p:by x="33300" y="333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" fill="hold"/>
                                        <p:tgtEl>
                                          <p:spTgt spid="10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3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3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</p:cBhvr>
                                      <p:by x="33300" y="333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3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3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33300" y="333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Isosceles Triangle 26"/>
          <p:cNvGrpSpPr>
            <a:grpSpLocks/>
          </p:cNvGrpSpPr>
          <p:nvPr/>
        </p:nvGrpSpPr>
        <p:grpSpPr bwMode="auto">
          <a:xfrm rot="160741">
            <a:off x="1511674" y="2487184"/>
            <a:ext cx="3630857" cy="2326299"/>
            <a:chOff x="1204284" y="2463506"/>
            <a:chExt cx="2328672" cy="1560576"/>
          </a:xfrm>
        </p:grpSpPr>
        <p:pic>
          <p:nvPicPr>
            <p:cNvPr id="55" name="Isosceles Triangle 2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4284" y="2463506"/>
              <a:ext cx="2328672" cy="1560576"/>
            </a:xfrm>
            <a:prstGeom prst="rect">
              <a:avLst/>
            </a:prstGeom>
            <a:noFill/>
          </p:spPr>
        </p:pic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 rot="5400000">
              <a:off x="1821128" y="2757264"/>
              <a:ext cx="774623" cy="115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prstTxWarp prst="textNoShape">
                <a:avLst/>
              </a:prstTxWarp>
            </a:bodyPr>
            <a:lstStyle/>
            <a:p>
              <a:pPr eaLnBrk="0" hangingPunct="0"/>
              <a:endParaRPr lang="en-US" baseline="0"/>
            </a:p>
          </p:txBody>
        </p:sp>
      </p:grpSp>
      <p:grpSp>
        <p:nvGrpSpPr>
          <p:cNvPr id="41" name="Isosceles Triangle 32"/>
          <p:cNvGrpSpPr>
            <a:grpSpLocks/>
          </p:cNvGrpSpPr>
          <p:nvPr/>
        </p:nvGrpSpPr>
        <p:grpSpPr bwMode="auto">
          <a:xfrm rot="10356746">
            <a:off x="4245594" y="509498"/>
            <a:ext cx="2603191" cy="3067769"/>
            <a:chOff x="1192537" y="3633049"/>
            <a:chExt cx="2494490" cy="2090928"/>
          </a:xfrm>
        </p:grpSpPr>
        <p:pic>
          <p:nvPicPr>
            <p:cNvPr id="48" name="Isosceles Triangle 3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2537" y="3633049"/>
              <a:ext cx="2494490" cy="2090928"/>
            </a:xfrm>
            <a:prstGeom prst="rect">
              <a:avLst/>
            </a:prstGeom>
            <a:noFill/>
          </p:spPr>
        </p:pic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 rot="507581">
              <a:off x="1802867" y="4264961"/>
              <a:ext cx="888793" cy="87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prstTxWarp prst="textNoShape">
                <a:avLst/>
              </a:prstTxWarp>
            </a:bodyPr>
            <a:lstStyle/>
            <a:p>
              <a:pPr eaLnBrk="0" hangingPunct="0"/>
              <a:endParaRPr lang="en-US" sz="1800" baseline="0"/>
            </a:p>
          </p:txBody>
        </p:sp>
      </p:grpSp>
      <p:grpSp>
        <p:nvGrpSpPr>
          <p:cNvPr id="42" name="Isosceles Triangle 26"/>
          <p:cNvGrpSpPr>
            <a:grpSpLocks/>
          </p:cNvGrpSpPr>
          <p:nvPr/>
        </p:nvGrpSpPr>
        <p:grpSpPr bwMode="auto">
          <a:xfrm rot="10570566">
            <a:off x="4324369" y="2497311"/>
            <a:ext cx="2427363" cy="2395684"/>
            <a:chOff x="1204284" y="2463506"/>
            <a:chExt cx="2328672" cy="1560576"/>
          </a:xfrm>
        </p:grpSpPr>
        <p:pic>
          <p:nvPicPr>
            <p:cNvPr id="46" name="Isosceles Triangle 2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4284" y="2463506"/>
              <a:ext cx="2328672" cy="1560576"/>
            </a:xfrm>
            <a:prstGeom prst="rect">
              <a:avLst/>
            </a:prstGeom>
            <a:noFill/>
          </p:spPr>
        </p:pic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 rot="5400000">
              <a:off x="1800868" y="2756440"/>
              <a:ext cx="774623" cy="115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43" name="Isosceles Triangle 33"/>
          <p:cNvGrpSpPr>
            <a:grpSpLocks/>
          </p:cNvGrpSpPr>
          <p:nvPr/>
        </p:nvGrpSpPr>
        <p:grpSpPr bwMode="auto">
          <a:xfrm rot="10954798">
            <a:off x="4308031" y="3723131"/>
            <a:ext cx="2311248" cy="2933803"/>
            <a:chOff x="1244589" y="1213104"/>
            <a:chExt cx="2510547" cy="2054353"/>
          </a:xfrm>
        </p:grpSpPr>
        <p:pic>
          <p:nvPicPr>
            <p:cNvPr id="44" name="Isosceles Triangle 3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8656" y="1213104"/>
              <a:ext cx="2316480" cy="2054353"/>
            </a:xfrm>
            <a:prstGeom prst="rect">
              <a:avLst/>
            </a:prstGeom>
            <a:noFill/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 rot="7696611">
              <a:off x="1436454" y="2266982"/>
              <a:ext cx="774623" cy="115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prstTxWarp prst="textNoShape">
                <a:avLst/>
              </a:prstTxWarp>
            </a:bodyPr>
            <a:lstStyle/>
            <a:p>
              <a:pPr eaLnBrk="0" hangingPunct="0"/>
              <a:endParaRPr lang="en-US" baseline="0"/>
            </a:p>
          </p:txBody>
        </p:sp>
      </p:grpSp>
      <p:grpSp>
        <p:nvGrpSpPr>
          <p:cNvPr id="33" name="Isosceles Triangle 32"/>
          <p:cNvGrpSpPr>
            <a:grpSpLocks/>
          </p:cNvGrpSpPr>
          <p:nvPr/>
        </p:nvGrpSpPr>
        <p:grpSpPr bwMode="auto">
          <a:xfrm>
            <a:off x="2058553" y="3717961"/>
            <a:ext cx="2475670" cy="2998065"/>
            <a:chOff x="1511808" y="3383280"/>
            <a:chExt cx="2292096" cy="2090927"/>
          </a:xfrm>
        </p:grpSpPr>
        <p:pic>
          <p:nvPicPr>
            <p:cNvPr id="66576" name="Isosceles Triangle 3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1808" y="3383280"/>
              <a:ext cx="2292096" cy="2090927"/>
            </a:xfrm>
            <a:prstGeom prst="rect">
              <a:avLst/>
            </a:prstGeom>
            <a:noFill/>
          </p:spPr>
        </p:pic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 rot="3010063">
              <a:off x="2074157" y="3920120"/>
              <a:ext cx="774623" cy="115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prstTxWarp prst="textNoShape">
                <a:avLst/>
              </a:prstTxWarp>
            </a:bodyPr>
            <a:lstStyle/>
            <a:p>
              <a:pPr eaLnBrk="0" hangingPunct="0"/>
              <a:endParaRPr lang="en-US" sz="1800" baseline="0"/>
            </a:p>
          </p:txBody>
        </p:sp>
      </p:grpSp>
      <p:grpSp>
        <p:nvGrpSpPr>
          <p:cNvPr id="34" name="Isosceles Triangle 33"/>
          <p:cNvGrpSpPr>
            <a:grpSpLocks/>
          </p:cNvGrpSpPr>
          <p:nvPr/>
        </p:nvGrpSpPr>
        <p:grpSpPr bwMode="auto">
          <a:xfrm>
            <a:off x="926060" y="666758"/>
            <a:ext cx="3674794" cy="3269959"/>
            <a:chOff x="537566" y="1083756"/>
            <a:chExt cx="3217571" cy="2220402"/>
          </a:xfrm>
        </p:grpSpPr>
        <p:pic>
          <p:nvPicPr>
            <p:cNvPr id="66579" name="Isosceles Triangle 3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8656" y="1083756"/>
              <a:ext cx="2316481" cy="2054353"/>
            </a:xfrm>
            <a:prstGeom prst="rect">
              <a:avLst/>
            </a:prstGeom>
            <a:noFill/>
          </p:spPr>
        </p:pic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 rot="7108924">
              <a:off x="710964" y="2041468"/>
              <a:ext cx="1089292" cy="143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>
              <a:prstTxWarp prst="textNoShape">
                <a:avLst/>
              </a:prstTxWarp>
            </a:bodyPr>
            <a:lstStyle/>
            <a:p>
              <a:pPr eaLnBrk="0" hangingPunct="0"/>
              <a:endParaRPr lang="en-US" baseline="0"/>
            </a:p>
          </p:txBody>
        </p:sp>
      </p:grpSp>
      <p:pic>
        <p:nvPicPr>
          <p:cNvPr id="66584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046" y="2114245"/>
            <a:ext cx="1520923" cy="18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11" name="Picture 3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200" y="2168921"/>
            <a:ext cx="1614714" cy="20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13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798" y="2293710"/>
            <a:ext cx="1812262" cy="226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12" name="Picture 3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6059" y="2393779"/>
            <a:ext cx="1917927" cy="23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10" name="Picture 3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55710" y="2436698"/>
            <a:ext cx="23129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922356" y="1018789"/>
            <a:ext cx="2431143" cy="1500004"/>
            <a:chOff x="7467253" y="1824221"/>
            <a:chExt cx="2431143" cy="1500004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7467253" y="1824221"/>
              <a:ext cx="2431143" cy="1500004"/>
            </a:xfrm>
            <a:prstGeom prst="round2DiagRect">
              <a:avLst/>
            </a:prstGeom>
            <a:solidFill>
              <a:schemeClr val="bg1"/>
            </a:solidFill>
            <a:ln w="6350" cmpd="sng">
              <a:solidFill>
                <a:schemeClr val="bg2">
                  <a:lumMod val="85000"/>
                </a:schemeClr>
              </a:solidFill>
            </a:ln>
            <a:effectLst>
              <a:outerShdw blurRad="57150" dist="25400" dir="3180000" algn="tl" rotWithShape="0">
                <a:schemeClr val="bg1">
                  <a:lumMod val="50000"/>
                  <a:alpha val="36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6591" name="Picture 31" descr="computer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7229" y="1900020"/>
              <a:ext cx="2212255" cy="1286393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6504492" y="2907243"/>
            <a:ext cx="2056581" cy="1288142"/>
            <a:chOff x="573553" y="1047295"/>
            <a:chExt cx="2056581" cy="1288142"/>
          </a:xfrm>
        </p:grpSpPr>
        <p:sp>
          <p:nvSpPr>
            <p:cNvPr id="61" name="Round Diagonal Corner Rectangle 60"/>
            <p:cNvSpPr/>
            <p:nvPr/>
          </p:nvSpPr>
          <p:spPr>
            <a:xfrm>
              <a:off x="573553" y="1047295"/>
              <a:ext cx="2056581" cy="1288142"/>
            </a:xfrm>
            <a:prstGeom prst="round2DiagRect">
              <a:avLst/>
            </a:prstGeom>
            <a:solidFill>
              <a:schemeClr val="bg1"/>
            </a:solidFill>
            <a:ln w="6350" cmpd="sng">
              <a:solidFill>
                <a:schemeClr val="bg2">
                  <a:lumMod val="85000"/>
                </a:schemeClr>
              </a:solidFill>
            </a:ln>
            <a:effectLst>
              <a:outerShdw blurRad="57150" dist="25400" dir="3180000" algn="tl" rotWithShape="0">
                <a:schemeClr val="bg1">
                  <a:lumMod val="50000"/>
                  <a:alpha val="36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" name="Picture 4" descr="iphone5_ios7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908" y="1091483"/>
              <a:ext cx="1916648" cy="1198021"/>
            </a:xfrm>
            <a:prstGeom prst="round2Diag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750949" y="5113236"/>
            <a:ext cx="1918879" cy="1359002"/>
            <a:chOff x="154094" y="2885257"/>
            <a:chExt cx="1918879" cy="1359002"/>
          </a:xfrm>
        </p:grpSpPr>
        <p:sp>
          <p:nvSpPr>
            <p:cNvPr id="64" name="Round Diagonal Corner Rectangle 63"/>
            <p:cNvSpPr/>
            <p:nvPr/>
          </p:nvSpPr>
          <p:spPr>
            <a:xfrm>
              <a:off x="154094" y="2885257"/>
              <a:ext cx="1918879" cy="1359002"/>
            </a:xfrm>
            <a:prstGeom prst="round2DiagRect">
              <a:avLst/>
            </a:prstGeom>
            <a:solidFill>
              <a:schemeClr val="bg1"/>
            </a:solidFill>
            <a:ln w="6350" cmpd="sng">
              <a:solidFill>
                <a:schemeClr val="bg2">
                  <a:lumMod val="85000"/>
                </a:schemeClr>
              </a:solidFill>
            </a:ln>
            <a:effectLst>
              <a:outerShdw blurRad="57150" dist="25400" dir="3180000" algn="tl" rotWithShape="0">
                <a:schemeClr val="bg1">
                  <a:lumMod val="50000"/>
                  <a:alpha val="36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" name="Picture 8" descr="Microsoft surface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793" y="2987060"/>
              <a:ext cx="1815599" cy="116114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55079" y="4645018"/>
            <a:ext cx="2564581" cy="1681827"/>
            <a:chOff x="6251677" y="929307"/>
            <a:chExt cx="2564581" cy="1681827"/>
          </a:xfrm>
        </p:grpSpPr>
        <p:sp>
          <p:nvSpPr>
            <p:cNvPr id="65" name="Round Diagonal Corner Rectangle 64"/>
            <p:cNvSpPr/>
            <p:nvPr/>
          </p:nvSpPr>
          <p:spPr>
            <a:xfrm>
              <a:off x="6251677" y="929307"/>
              <a:ext cx="2564581" cy="1681827"/>
            </a:xfrm>
            <a:prstGeom prst="round2DiagRect">
              <a:avLst/>
            </a:prstGeom>
            <a:solidFill>
              <a:schemeClr val="bg1"/>
            </a:solidFill>
            <a:ln w="6350" cmpd="sng">
              <a:solidFill>
                <a:schemeClr val="bg2">
                  <a:lumMod val="85000"/>
                </a:schemeClr>
              </a:solidFill>
            </a:ln>
            <a:effectLst>
              <a:outerShdw blurRad="57150" dist="25400" dir="3180000" algn="tl" rotWithShape="0">
                <a:schemeClr val="bg1">
                  <a:lumMod val="50000"/>
                  <a:alpha val="36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" name="Picture 9" descr="flat-screen-tv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8654" y="950451"/>
              <a:ext cx="2304399" cy="162395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46898" y="3302761"/>
            <a:ext cx="2056581" cy="611802"/>
            <a:chOff x="3589839" y="800439"/>
            <a:chExt cx="2056581" cy="611802"/>
          </a:xfrm>
        </p:grpSpPr>
        <p:sp>
          <p:nvSpPr>
            <p:cNvPr id="69" name="Round Diagonal Corner Rectangle 68"/>
            <p:cNvSpPr/>
            <p:nvPr/>
          </p:nvSpPr>
          <p:spPr>
            <a:xfrm>
              <a:off x="3589839" y="800439"/>
              <a:ext cx="2056581" cy="611802"/>
            </a:xfrm>
            <a:prstGeom prst="round2DiagRect">
              <a:avLst/>
            </a:prstGeom>
            <a:solidFill>
              <a:schemeClr val="bg1"/>
            </a:solidFill>
            <a:ln w="6350" cmpd="sng">
              <a:solidFill>
                <a:schemeClr val="bg2">
                  <a:lumMod val="85000"/>
                </a:schemeClr>
              </a:solidFill>
            </a:ln>
            <a:effectLst>
              <a:outerShdw blurRad="57150" dist="25400" dir="3180000" algn="tl" rotWithShape="0">
                <a:schemeClr val="bg1">
                  <a:lumMod val="50000"/>
                  <a:alpha val="36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" name="Picture 15" descr="20-social-media-icons.pn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0631" y="818411"/>
              <a:ext cx="1930249" cy="5633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7240529" y="4590462"/>
            <a:ext cx="1503680" cy="1744663"/>
            <a:chOff x="4927601" y="4927600"/>
            <a:chExt cx="1503680" cy="1744663"/>
          </a:xfrm>
        </p:grpSpPr>
        <p:sp>
          <p:nvSpPr>
            <p:cNvPr id="80" name="Round Diagonal Corner Rectangle 79"/>
            <p:cNvSpPr/>
            <p:nvPr/>
          </p:nvSpPr>
          <p:spPr>
            <a:xfrm>
              <a:off x="4927601" y="4927600"/>
              <a:ext cx="1503680" cy="1744663"/>
            </a:xfrm>
            <a:prstGeom prst="round2DiagRect">
              <a:avLst/>
            </a:prstGeom>
            <a:solidFill>
              <a:schemeClr val="bg1"/>
            </a:solidFill>
            <a:ln w="6350" cmpd="sng">
              <a:solidFill>
                <a:schemeClr val="bg2">
                  <a:lumMod val="85000"/>
                </a:schemeClr>
              </a:solidFill>
            </a:ln>
            <a:effectLst>
              <a:outerShdw blurRad="57150" dist="25400" dir="3180000" algn="tl" rotWithShape="0">
                <a:schemeClr val="bg1">
                  <a:lumMod val="50000"/>
                  <a:alpha val="36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3" name="Picture 22" descr="Jcrew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5836" y="5003800"/>
              <a:ext cx="1270827" cy="1590040"/>
            </a:xfrm>
            <a:prstGeom prst="rect">
              <a:avLst/>
            </a:prstGeom>
          </p:spPr>
        </p:pic>
      </p:grpSp>
      <p:sp>
        <p:nvSpPr>
          <p:cNvPr id="97" name="Rectangle 96"/>
          <p:cNvSpPr/>
          <p:nvPr/>
        </p:nvSpPr>
        <p:spPr>
          <a:xfrm>
            <a:off x="0" y="0"/>
            <a:ext cx="9180512" cy="687388"/>
          </a:xfrm>
          <a:prstGeom prst="rect">
            <a:avLst/>
          </a:prstGeom>
          <a:gradFill flip="none" rotWithShape="1">
            <a:gsLst>
              <a:gs pos="0">
                <a:srgbClr val="1B529E"/>
              </a:gs>
              <a:gs pos="100000">
                <a:srgbClr val="34628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69785" y="128210"/>
            <a:ext cx="8499475" cy="650875"/>
          </a:xfrm>
        </p:spPr>
        <p:txBody>
          <a:bodyPr lIns="0" r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Helvetica"/>
                <a:ea typeface="+mj-ea"/>
                <a:cs typeface="Helvetica"/>
              </a:rPr>
              <a:t>Consumers at the helm</a:t>
            </a:r>
            <a:endParaRPr lang="en-US" sz="2400" i="1" dirty="0" smtClean="0">
              <a:solidFill>
                <a:schemeClr val="bg1"/>
              </a:solidFill>
              <a:latin typeface="Helvetica"/>
              <a:ea typeface="+mj-ea"/>
              <a:cs typeface="Helvetic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0396" y="923922"/>
            <a:ext cx="2053167" cy="1681827"/>
            <a:chOff x="-2730500" y="2045755"/>
            <a:chExt cx="2053167" cy="1681827"/>
          </a:xfrm>
        </p:grpSpPr>
        <p:sp>
          <p:nvSpPr>
            <p:cNvPr id="58" name="Round Diagonal Corner Rectangle 57"/>
            <p:cNvSpPr/>
            <p:nvPr/>
          </p:nvSpPr>
          <p:spPr>
            <a:xfrm>
              <a:off x="-2730500" y="2045755"/>
              <a:ext cx="2053167" cy="1681827"/>
            </a:xfrm>
            <a:prstGeom prst="round2DiagRect">
              <a:avLst/>
            </a:prstGeom>
            <a:solidFill>
              <a:schemeClr val="bg1"/>
            </a:solidFill>
            <a:ln w="6350" cmpd="sng">
              <a:solidFill>
                <a:schemeClr val="bg2">
                  <a:lumMod val="85000"/>
                </a:schemeClr>
              </a:solidFill>
            </a:ln>
            <a:effectLst>
              <a:outerShdw blurRad="57150" dist="25400" dir="3180000" algn="tl" rotWithShape="0">
                <a:schemeClr val="bg1">
                  <a:lumMod val="50000"/>
                  <a:alpha val="36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" name="Picture 2" descr="Walmart3.jp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65774" y="2095500"/>
              <a:ext cx="1750858" cy="1580393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3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84749" y="5429249"/>
            <a:ext cx="2497667" cy="562797"/>
          </a:xfrm>
          <a:prstGeom prst="ellipse">
            <a:avLst/>
          </a:prstGeom>
          <a:gradFill flip="none" rotWithShape="1">
            <a:gsLst>
              <a:gs pos="38000">
                <a:schemeClr val="bg2">
                  <a:lumMod val="75000"/>
                  <a:alpha val="73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270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298" y="1365243"/>
            <a:ext cx="3581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3719" y="126999"/>
            <a:ext cx="8499475" cy="650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While costs </a:t>
            </a:r>
            <a:r>
              <a:rPr lang="en-US" sz="3600" dirty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d</a:t>
            </a:r>
            <a:r>
              <a:rPr lang="en-US" sz="36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ecreased..</a:t>
            </a:r>
            <a:r>
              <a:rPr lang="en-US" sz="3600" dirty="0" smtClean="0">
                <a:solidFill>
                  <a:schemeClr val="bg1"/>
                </a:solidFill>
                <a:ea typeface="+mj-ea"/>
                <a:cs typeface="+mj-cs"/>
              </a:rPr>
              <a:t>.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23922" y="2177967"/>
            <a:ext cx="1285875" cy="2466975"/>
          </a:xfrm>
          <a:prstGeom prst="rect">
            <a:avLst/>
          </a:prstGeom>
          <a:solidFill>
            <a:srgbClr val="FF6600">
              <a:alpha val="64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>
              <a:solidFill>
                <a:schemeClr val="tx2"/>
              </a:solidFill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228722" y="1759699"/>
            <a:ext cx="6739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aseline="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$4.90</a:t>
            </a:r>
            <a:endParaRPr lang="en-US" sz="1800" baseline="0" dirty="0">
              <a:solidFill>
                <a:schemeClr val="bg1">
                  <a:lumMod val="50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752722" y="2902699"/>
            <a:ext cx="6739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aseline="0" dirty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$2.46</a:t>
            </a:r>
            <a:endParaRPr lang="en-US" sz="1800" baseline="0" dirty="0">
              <a:solidFill>
                <a:schemeClr val="bg1">
                  <a:lumMod val="50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283116" y="4751379"/>
            <a:ext cx="513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aseline="0" dirty="0">
                <a:solidFill>
                  <a:schemeClr val="bg1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1989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835691" y="4751379"/>
            <a:ext cx="513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aseline="0" dirty="0">
                <a:solidFill>
                  <a:schemeClr val="bg1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2010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47922" y="3349542"/>
            <a:ext cx="1285875" cy="1295400"/>
          </a:xfrm>
          <a:prstGeom prst="rect">
            <a:avLst/>
          </a:prstGeom>
          <a:solidFill>
            <a:srgbClr val="99C2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schemeClr val="tx2"/>
              </a:solidFill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7902" y="4651803"/>
            <a:ext cx="3333762" cy="747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3000">
                <a:schemeClr val="accent4">
                  <a:lumMod val="60000"/>
                  <a:lumOff val="40000"/>
                </a:schemeClr>
              </a:gs>
            </a:gsLst>
            <a:lin ang="2700000" scaled="0"/>
            <a:tileRect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2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2012_CG Deliverable Template 07_2012">
  <a:themeElements>
    <a:clrScheme name="eBay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0066FF"/>
      </a:accent2>
      <a:accent3>
        <a:srgbClr val="FFCC00"/>
      </a:accent3>
      <a:accent4>
        <a:srgbClr val="878787"/>
      </a:accent4>
      <a:accent5>
        <a:srgbClr val="0066FF"/>
      </a:accent5>
      <a:accent6>
        <a:srgbClr val="99CC00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952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0" h="0"/>
        </a:sp3d>
      </a:spPr>
      <a:bodyPr lIns="182880" rIns="182880" rtlCol="0" anchor="ctr"/>
      <a:lstStyle>
        <a:defPPr>
          <a:defRPr sz="2000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800"/>
          </a:spcBef>
          <a:defRPr sz="1500" dirty="0" smtClean="0">
            <a:solidFill>
              <a:schemeClr val="tx2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16380</TotalTime>
  <Words>233</Words>
  <Application>Microsoft Macintosh PowerPoint</Application>
  <PresentationFormat>On-screen Show (4:3)</PresentationFormat>
  <Paragraphs>100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2012_CG Deliverable Template 07_2012</vt:lpstr>
      <vt:lpstr>PowerPoint Presentation</vt:lpstr>
      <vt:lpstr>PowerPoint Presentation</vt:lpstr>
      <vt:lpstr>PowerPoint Presentation</vt:lpstr>
      <vt:lpstr>The Power Shift</vt:lpstr>
      <vt:lpstr>Wave 1: Producer Power</vt:lpstr>
      <vt:lpstr>PowerPoint Presentation</vt:lpstr>
      <vt:lpstr>The Power Shift</vt:lpstr>
      <vt:lpstr>Consumers at the helm</vt:lpstr>
      <vt:lpstr>While costs decreased...</vt:lpstr>
      <vt:lpstr>Amount of “stuff” increased</vt:lpstr>
      <vt:lpstr>PowerPoint Presentation</vt:lpstr>
      <vt:lpstr>PowerPoint Presentation</vt:lpstr>
      <vt:lpstr>Today’s typical specialty retailer</vt:lpstr>
      <vt:lpstr>PowerPoint Presentation</vt:lpstr>
    </vt:vector>
  </TitlesOfParts>
  <Company>Kurt Salmon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Shoe Company</dc:title>
  <dc:creator>Windows User</dc:creator>
  <cp:lastModifiedBy>Nichola Americanos</cp:lastModifiedBy>
  <cp:revision>1114</cp:revision>
  <cp:lastPrinted>2013-09-22T01:26:40Z</cp:lastPrinted>
  <dcterms:created xsi:type="dcterms:W3CDTF">2013-08-21T21:49:17Z</dcterms:created>
  <dcterms:modified xsi:type="dcterms:W3CDTF">2018-06-12T08:48:32Z</dcterms:modified>
</cp:coreProperties>
</file>