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9"/>
  </p:notesMasterIdLst>
  <p:sldIdLst>
    <p:sldId id="365" r:id="rId2"/>
    <p:sldId id="386" r:id="rId3"/>
    <p:sldId id="387" r:id="rId4"/>
    <p:sldId id="375" r:id="rId5"/>
    <p:sldId id="376" r:id="rId6"/>
    <p:sldId id="377" r:id="rId7"/>
    <p:sldId id="3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orient="horz" pos="2928">
          <p15:clr>
            <a:srgbClr val="A4A3A4"/>
          </p15:clr>
        </p15:guide>
        <p15:guide id="6" orient="horz" pos="2352">
          <p15:clr>
            <a:srgbClr val="A4A3A4"/>
          </p15:clr>
        </p15:guide>
        <p15:guide id="7" orient="horz" pos="1920">
          <p15:clr>
            <a:srgbClr val="A4A3A4"/>
          </p15:clr>
        </p15:guide>
        <p15:guide id="8" pos="240">
          <p15:clr>
            <a:srgbClr val="A4A3A4"/>
          </p15:clr>
        </p15:guide>
        <p15:guide id="9" pos="1488">
          <p15:clr>
            <a:srgbClr val="A4A3A4"/>
          </p15:clr>
        </p15:guide>
        <p15:guide id="10" orient="horz" pos="918">
          <p15:clr>
            <a:srgbClr val="A4A3A4"/>
          </p15:clr>
        </p15:guide>
        <p15:guide id="11" orient="horz" pos="1440">
          <p15:clr>
            <a:srgbClr val="A4A3A4"/>
          </p15:clr>
        </p15:guide>
        <p15:guide id="12" orient="horz" pos="3120">
          <p15:clr>
            <a:srgbClr val="A4A3A4"/>
          </p15:clr>
        </p15:guide>
        <p15:guide id="13" orient="horz" pos="3168">
          <p15:clr>
            <a:srgbClr val="A4A3A4"/>
          </p15:clr>
        </p15:guide>
        <p15:guide id="14" pos="576">
          <p15:clr>
            <a:srgbClr val="A4A3A4"/>
          </p15:clr>
        </p15:guide>
        <p15:guide id="15" pos="2544">
          <p15:clr>
            <a:srgbClr val="A4A3A4"/>
          </p15:clr>
        </p15:guide>
        <p15:guide id="16" orient="horz" pos="1872">
          <p15:clr>
            <a:srgbClr val="A4A3A4"/>
          </p15:clr>
        </p15:guide>
        <p15:guide id="17" pos="864">
          <p15:clr>
            <a:srgbClr val="A4A3A4"/>
          </p15:clr>
        </p15:guide>
        <p15:guide id="18" orient="horz" pos="768">
          <p15:clr>
            <a:srgbClr val="A4A3A4"/>
          </p15:clr>
        </p15:guide>
        <p15:guide id="19" orient="horz" pos="3456">
          <p15:clr>
            <a:srgbClr val="A4A3A4"/>
          </p15:clr>
        </p15:guide>
        <p15:guide id="20" orient="horz" pos="2784">
          <p15:clr>
            <a:srgbClr val="A4A3A4"/>
          </p15:clr>
        </p15:guide>
        <p15:guide id="21" orient="horz" pos="2832">
          <p15:clr>
            <a:srgbClr val="A4A3A4"/>
          </p15:clr>
        </p15:guide>
        <p15:guide id="22" orient="horz" pos="2064">
          <p15:clr>
            <a:srgbClr val="A4A3A4"/>
          </p15:clr>
        </p15:guide>
        <p15:guide id="23" orient="horz" pos="966">
          <p15:clr>
            <a:srgbClr val="A4A3A4"/>
          </p15:clr>
        </p15:guide>
        <p15:guide id="24" orient="horz" pos="2592">
          <p15:clr>
            <a:srgbClr val="A4A3A4"/>
          </p15:clr>
        </p15:guide>
        <p15:guide id="25" orient="horz" pos="816">
          <p15:clr>
            <a:srgbClr val="A4A3A4"/>
          </p15:clr>
        </p15:guide>
        <p15:guide id="26" orient="horz" pos="3936">
          <p15:clr>
            <a:srgbClr val="A4A3A4"/>
          </p15:clr>
        </p15:guide>
        <p15:guide id="27" pos="3168">
          <p15:clr>
            <a:srgbClr val="A4A3A4"/>
          </p15:clr>
        </p15:guide>
        <p15:guide id="28" pos="2640">
          <p15:clr>
            <a:srgbClr val="A4A3A4"/>
          </p15:clr>
        </p15:guide>
        <p15:guide id="29" pos="384">
          <p15:clr>
            <a:srgbClr val="A4A3A4"/>
          </p15:clr>
        </p15:guide>
        <p15:guide id="30" pos="2928">
          <p15:clr>
            <a:srgbClr val="A4A3A4"/>
          </p15:clr>
        </p15:guide>
        <p15:guide id="31" orient="horz" pos="193">
          <p15:clr>
            <a:srgbClr val="A4A3A4"/>
          </p15:clr>
        </p15:guide>
        <p15:guide id="32" orient="horz" pos="4128">
          <p15:clr>
            <a:srgbClr val="A4A3A4"/>
          </p15:clr>
        </p15:guide>
        <p15:guide id="33" orient="horz" pos="2100">
          <p15:clr>
            <a:srgbClr val="A4A3A4"/>
          </p15:clr>
        </p15:guide>
        <p15:guide id="34" orient="horz" pos="3674">
          <p15:clr>
            <a:srgbClr val="A4A3A4"/>
          </p15:clr>
        </p15:guide>
        <p15:guide id="35" orient="horz" pos="2825">
          <p15:clr>
            <a:srgbClr val="A4A3A4"/>
          </p15:clr>
        </p15:guide>
        <p15:guide id="36" orient="horz" pos="4224">
          <p15:clr>
            <a:srgbClr val="A4A3A4"/>
          </p15:clr>
        </p15:guide>
        <p15:guide id="37" orient="horz" pos="1926">
          <p15:clr>
            <a:srgbClr val="A4A3A4"/>
          </p15:clr>
        </p15:guide>
        <p15:guide id="38" orient="horz" pos="1016">
          <p15:clr>
            <a:srgbClr val="A4A3A4"/>
          </p15:clr>
        </p15:guide>
        <p15:guide id="39" pos="336">
          <p15:clr>
            <a:srgbClr val="A4A3A4"/>
          </p15:clr>
        </p15:guide>
        <p15:guide id="40" pos="1701">
          <p15:clr>
            <a:srgbClr val="A4A3A4"/>
          </p15:clr>
        </p15:guide>
        <p15:guide id="41" pos="528">
          <p15:clr>
            <a:srgbClr val="A4A3A4"/>
          </p15:clr>
        </p15:guide>
        <p15:guide id="42" pos="3216">
          <p15:clr>
            <a:srgbClr val="A4A3A4"/>
          </p15:clr>
        </p15:guide>
        <p15:guide id="43" pos="746">
          <p15:clr>
            <a:srgbClr val="A4A3A4"/>
          </p15:clr>
        </p15:guide>
        <p15:guide id="44" orient="horz" pos="425">
          <p15:clr>
            <a:srgbClr val="A4A3A4"/>
          </p15:clr>
        </p15:guide>
        <p15:guide id="45">
          <p15:clr>
            <a:srgbClr val="A4A3A4"/>
          </p15:clr>
        </p15:guide>
        <p15:guide id="46" orient="horz" pos="3117">
          <p15:clr>
            <a:srgbClr val="A4A3A4"/>
          </p15:clr>
        </p15:guide>
        <p15:guide id="47" orient="horz" pos="3155">
          <p15:clr>
            <a:srgbClr val="A4A3A4"/>
          </p15:clr>
        </p15:guide>
        <p15:guide id="48" orient="horz" pos="4032">
          <p15:clr>
            <a:srgbClr val="A4A3A4"/>
          </p15:clr>
        </p15:guide>
        <p15:guide id="49" orient="horz" pos="2195">
          <p15:clr>
            <a:srgbClr val="A4A3A4"/>
          </p15:clr>
        </p15:guide>
        <p15:guide id="50" orient="horz" pos="2438">
          <p15:clr>
            <a:srgbClr val="A4A3A4"/>
          </p15:clr>
        </p15:guide>
        <p15:guide id="51" orient="horz" pos="1949">
          <p15:clr>
            <a:srgbClr val="A4A3A4"/>
          </p15:clr>
        </p15:guide>
        <p15:guide id="52" orient="horz" pos="2523">
          <p15:clr>
            <a:srgbClr val="A4A3A4"/>
          </p15:clr>
        </p15:guide>
        <p15:guide id="53" orient="horz" pos="2045">
          <p15:clr>
            <a:srgbClr val="A4A3A4"/>
          </p15:clr>
        </p15:guide>
        <p15:guide id="54" orient="horz" pos="10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F15"/>
    <a:srgbClr val="3B7610"/>
    <a:srgbClr val="478112"/>
    <a:srgbClr val="4D7F14"/>
    <a:srgbClr val="588211"/>
    <a:srgbClr val="5F8F1A"/>
    <a:srgbClr val="597F16"/>
    <a:srgbClr val="8D8E91"/>
    <a:srgbClr val="8DA7B3"/>
    <a:srgbClr val="7CB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1159" autoAdjust="0"/>
    <p:restoredTop sz="95168" autoAdjust="0"/>
  </p:normalViewPr>
  <p:slideViewPr>
    <p:cSldViewPr>
      <p:cViewPr>
        <p:scale>
          <a:sx n="165" d="100"/>
          <a:sy n="165" d="100"/>
        </p:scale>
        <p:origin x="-2504" y="-784"/>
      </p:cViewPr>
      <p:guideLst>
        <p:guide orient="horz" pos="1680"/>
        <p:guide orient="horz" pos="2688"/>
        <p:guide orient="horz" pos="576"/>
        <p:guide orient="horz" pos="3600"/>
        <p:guide orient="horz" pos="2338"/>
        <p:guide orient="horz" pos="1914"/>
        <p:guide orient="horz" pos="918"/>
        <p:guide orient="horz" pos="1104"/>
        <p:guide orient="horz" pos="3648"/>
        <p:guide orient="horz" pos="1872"/>
        <p:guide orient="horz" pos="768"/>
        <p:guide orient="horz" pos="3456"/>
        <p:guide orient="horz" pos="3168"/>
        <p:guide orient="horz" pos="2064"/>
        <p:guide orient="horz" pos="966"/>
        <p:guide orient="horz" pos="2592"/>
        <p:guide orient="horz" pos="816"/>
        <p:guide orient="horz" pos="3936"/>
        <p:guide orient="horz" pos="193"/>
        <p:guide orient="horz" pos="4128"/>
        <p:guide orient="horz" pos="2100"/>
        <p:guide orient="horz" pos="3888"/>
        <p:guide orient="horz" pos="2825"/>
        <p:guide orient="horz" pos="4224"/>
        <p:guide orient="horz" pos="1920"/>
        <p:guide orient="horz" pos="1016"/>
        <p:guide orient="horz" pos="425"/>
        <p:guide orient="horz" pos="3117"/>
        <p:guide orient="horz" pos="3155"/>
        <p:guide orient="horz" pos="4032"/>
        <p:guide orient="horz" pos="2195"/>
        <p:guide orient="horz" pos="2438"/>
        <p:guide orient="horz" pos="1949"/>
        <p:guide orient="horz" pos="2523"/>
        <p:guide orient="horz" pos="2045"/>
        <p:guide orient="horz" pos="1041"/>
        <p:guide pos="2880"/>
        <p:guide pos="1488"/>
        <p:guide pos="576"/>
        <p:guide pos="2352"/>
        <p:guide pos="864"/>
        <p:guide pos="3190"/>
        <p:guide pos="2476"/>
        <p:guide pos="2922"/>
        <p:guide pos="336"/>
        <p:guide pos="1701"/>
        <p:guide pos="528"/>
        <p:guide pos="3216"/>
        <p:guide pos="74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5C05A-78A2-4CC6-A559-D9399551DA20}" type="datetimeFigureOut">
              <a:rPr lang="en-US" smtClean="0"/>
              <a:t>6/11/18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9F36-3045-42DB-90DC-7EF8C1502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45EC1-B441-49EF-BBE0-1645D46005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Oversize PV</a:t>
            </a:r>
            <a:r>
              <a:rPr lang="en-US" baseline="0" dirty="0" smtClean="0"/>
              <a:t> Power Generation will fade after 3.5 seconds during your talk. Then, you have to click for the storage </a:t>
            </a:r>
            <a:r>
              <a:rPr lang="en-US" baseline="0" smtClean="0"/>
              <a:t>and grid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45EC1-B441-49EF-BBE0-1645D46005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9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633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48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81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5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7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4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7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7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A68C-B7A4-42E2-A2E9-B28090E14EC5}" type="datetimeFigureOut">
              <a:rPr lang="en-US" smtClean="0"/>
              <a:t>6/11/18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00C5E7-8EC6-4B5B-B2AA-D742C34A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microsoft.com/office/2007/relationships/hdphoto" Target="../media/hdphoto2.wdp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.png"/><Relationship Id="rId5" Type="http://schemas.openxmlformats.org/officeDocument/2006/relationships/image" Target="../media/image15.png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13457" y="4562246"/>
            <a:ext cx="2677543" cy="766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Demand forecast uses historical weather data to determine weather conditions for specific times month/day and expected and real-time PV output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6311" y="381000"/>
            <a:ext cx="332257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NUI MICRO-GRID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Effective use of weather forecasting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916794" y="2581179"/>
            <a:ext cx="1752600" cy="762000"/>
            <a:chOff x="356668" y="5105400"/>
            <a:chExt cx="2284933" cy="339562"/>
          </a:xfrm>
        </p:grpSpPr>
        <p:sp>
          <p:nvSpPr>
            <p:cNvPr id="24" name="Rectangle 23"/>
            <p:cNvSpPr/>
            <p:nvPr/>
          </p:nvSpPr>
          <p:spPr>
            <a:xfrm>
              <a:off x="384480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6668" y="5156335"/>
              <a:ext cx="2284933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Generator</a:t>
              </a:r>
              <a:b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</a:b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Control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26" name="Right Arrow 25"/>
          <p:cNvSpPr/>
          <p:nvPr/>
        </p:nvSpPr>
        <p:spPr>
          <a:xfrm>
            <a:off x="5207000" y="2015026"/>
            <a:ext cx="2082800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181600" y="2581179"/>
            <a:ext cx="1600200" cy="762000"/>
            <a:chOff x="307612" y="5105400"/>
            <a:chExt cx="2284933" cy="339562"/>
          </a:xfrm>
        </p:grpSpPr>
        <p:sp>
          <p:nvSpPr>
            <p:cNvPr id="28" name="Rectangle 27"/>
            <p:cNvSpPr/>
            <p:nvPr/>
          </p:nvSpPr>
          <p:spPr>
            <a:xfrm>
              <a:off x="366346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7612" y="5195948"/>
              <a:ext cx="2284933" cy="1440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Scheduling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30" name="Right Arrow 29"/>
          <p:cNvSpPr/>
          <p:nvPr/>
        </p:nvSpPr>
        <p:spPr>
          <a:xfrm>
            <a:off x="3276600" y="2007406"/>
            <a:ext cx="2362200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>
            <a:stCxn id="40" idx="2"/>
            <a:endCxn id="45" idx="2"/>
          </p:cNvCxnSpPr>
          <p:nvPr/>
        </p:nvCxnSpPr>
        <p:spPr>
          <a:xfrm rot="5400000" flipH="1">
            <a:off x="2833711" y="2028790"/>
            <a:ext cx="5748" cy="2623031"/>
          </a:xfrm>
          <a:prstGeom prst="bentConnector3">
            <a:avLst>
              <a:gd name="adj1" fmla="val -20291736"/>
            </a:avLst>
          </a:prstGeom>
          <a:ln>
            <a:solidFill>
              <a:schemeClr val="accent3"/>
            </a:solidFill>
            <a:prstDash val="sysDot"/>
            <a:headEnd type="stealth" w="med" len="lg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frontier-02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15" b="98788" l="3460" r="97578">
                        <a14:foregroundMark x1="70069" y1="11515" x2="70069" y2="11515"/>
                        <a14:foregroundMark x1="88062" y1="14242" x2="88062" y2="14242"/>
                        <a14:foregroundMark x1="79239" y1="27273" x2="79239" y2="27273"/>
                        <a14:foregroundMark x1="61419" y1="13030" x2="61419" y2="13030"/>
                        <a14:foregroundMark x1="61073" y1="5455" x2="61073" y2="5455"/>
                        <a14:foregroundMark x1="54325" y1="7677" x2="54325" y2="7677"/>
                        <a14:foregroundMark x1="71453" y1="36263" x2="71453" y2="36263"/>
                        <a14:foregroundMark x1="65571" y1="27980" x2="65571" y2="27980"/>
                        <a14:foregroundMark x1="60554" y1="43232" x2="60554" y2="43232"/>
                        <a14:foregroundMark x1="76298" y1="65354" x2="76298" y2="65354"/>
                        <a14:foregroundMark x1="63841" y1="52424" x2="63841" y2="52424"/>
                        <a14:foregroundMark x1="88062" y1="51717" x2="88062" y2="51717"/>
                        <a14:foregroundMark x1="59343" y1="69697" x2="59343" y2="69697"/>
                        <a14:foregroundMark x1="85121" y1="80101" x2="85121" y2="80101"/>
                        <a14:foregroundMark x1="62284" y1="85657" x2="62284" y2="85657"/>
                        <a14:foregroundMark x1="46021" y1="93939" x2="46021" y2="939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07" y="3606325"/>
            <a:ext cx="513522" cy="879764"/>
          </a:xfrm>
          <a:prstGeom prst="rect">
            <a:avLst/>
          </a:prstGeom>
          <a:effectLst>
            <a:outerShdw blurRad="79375" dist="190500" dir="13500000" sy="23000" kx="1200000" algn="br" rotWithShape="0">
              <a:schemeClr val="bg1">
                <a:lumMod val="65000"/>
                <a:alpha val="20000"/>
              </a:schemeClr>
            </a:outerShdw>
          </a:effectLst>
        </p:spPr>
      </p:pic>
      <p:grpSp>
        <p:nvGrpSpPr>
          <p:cNvPr id="39" name="Group 38"/>
          <p:cNvGrpSpPr/>
          <p:nvPr/>
        </p:nvGrpSpPr>
        <p:grpSpPr>
          <a:xfrm>
            <a:off x="3287488" y="2581179"/>
            <a:ext cx="1829794" cy="762000"/>
            <a:chOff x="384480" y="5105400"/>
            <a:chExt cx="2286175" cy="339562"/>
          </a:xfrm>
        </p:grpSpPr>
        <p:sp>
          <p:nvSpPr>
            <p:cNvPr id="40" name="Rectangle 39"/>
            <p:cNvSpPr/>
            <p:nvPr/>
          </p:nvSpPr>
          <p:spPr>
            <a:xfrm>
              <a:off x="384480" y="5105400"/>
              <a:ext cx="2150526" cy="3395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38100" dist="25400" dir="5400000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723" y="5156335"/>
              <a:ext cx="2284932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Demand</a:t>
              </a:r>
              <a:b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</a:b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Forecast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42" name="Right Arrow 41"/>
          <p:cNvSpPr/>
          <p:nvPr/>
        </p:nvSpPr>
        <p:spPr>
          <a:xfrm>
            <a:off x="0" y="2024261"/>
            <a:ext cx="3637844" cy="1905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96000"/>
                  <a:lumMod val="100000"/>
                  <a:alpha val="21000"/>
                </a:schemeClr>
              </a:gs>
              <a:gs pos="77000">
                <a:schemeClr val="accent1">
                  <a:shade val="94000"/>
                  <a:lumMod val="94000"/>
                  <a:alpha val="22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0" y="2575432"/>
            <a:ext cx="3237267" cy="761999"/>
            <a:chOff x="-1071464" y="5105402"/>
            <a:chExt cx="3827732" cy="339562"/>
          </a:xfrm>
        </p:grpSpPr>
        <p:sp>
          <p:nvSpPr>
            <p:cNvPr id="45" name="Rectangle 44"/>
            <p:cNvSpPr/>
            <p:nvPr/>
          </p:nvSpPr>
          <p:spPr>
            <a:xfrm>
              <a:off x="-1071464" y="5105402"/>
              <a:ext cx="3606470" cy="339562"/>
            </a:xfrm>
            <a:prstGeom prst="rect">
              <a:avLst/>
            </a:prstGeom>
            <a:solidFill>
              <a:srgbClr val="E6B91E"/>
            </a:solidFill>
            <a:ln>
              <a:noFill/>
            </a:ln>
            <a:effectLst>
              <a:outerShdw blurRad="38100" dist="25400" dir="54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1335" y="5156335"/>
              <a:ext cx="2284933" cy="246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Weather</a:t>
              </a:r>
            </a:p>
            <a:p>
              <a:pPr algn="ctr">
                <a:buClr>
                  <a:schemeClr val="accent3"/>
                </a:buClr>
              </a:pPr>
              <a:r>
                <a:rPr lang="en-US" sz="15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 Information</a:t>
              </a:r>
              <a:endParaRPr lang="en-US" sz="15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  <p:pic>
        <p:nvPicPr>
          <p:cNvPr id="2" name="Picture 1" descr="Rain white 2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2" y="2723424"/>
            <a:ext cx="456770" cy="512417"/>
          </a:xfrm>
          <a:prstGeom prst="rect">
            <a:avLst/>
          </a:prstGeom>
        </p:spPr>
      </p:pic>
      <p:pic>
        <p:nvPicPr>
          <p:cNvPr id="3" name="Picture 2" descr="Sun-03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703852"/>
            <a:ext cx="495300" cy="504942"/>
          </a:xfrm>
          <a:prstGeom prst="rect">
            <a:avLst/>
          </a:prstGeom>
        </p:spPr>
      </p:pic>
      <p:pic>
        <p:nvPicPr>
          <p:cNvPr id="5" name="Picture 4" descr="Wind-04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75" y="2701286"/>
            <a:ext cx="630945" cy="558800"/>
          </a:xfrm>
          <a:prstGeom prst="rect">
            <a:avLst/>
          </a:prstGeom>
        </p:spPr>
      </p:pic>
      <p:cxnSp>
        <p:nvCxnSpPr>
          <p:cNvPr id="84" name="Elbow Connector 83"/>
          <p:cNvCxnSpPr>
            <a:stCxn id="24" idx="2"/>
            <a:endCxn id="28" idx="2"/>
          </p:cNvCxnSpPr>
          <p:nvPr/>
        </p:nvCxnSpPr>
        <p:spPr>
          <a:xfrm rot="5400000">
            <a:off x="6869325" y="2449624"/>
            <a:ext cx="12700" cy="1787111"/>
          </a:xfrm>
          <a:prstGeom prst="bentConnector3">
            <a:avLst>
              <a:gd name="adj1" fmla="val 9383331"/>
            </a:avLst>
          </a:prstGeom>
          <a:ln>
            <a:solidFill>
              <a:schemeClr val="accent2"/>
            </a:solidFill>
            <a:prstDash val="sysDot"/>
            <a:headEnd type="stealth" w="med" len="lg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Gray house orange roof-08.png"/>
          <p:cNvPicPr>
            <a:picLocks noChangeAspect="1"/>
          </p:cNvPicPr>
          <p:nvPr/>
        </p:nvPicPr>
        <p:blipFill>
          <a:blip r:embed="rId8" cstate="print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999207"/>
            <a:ext cx="471858" cy="42744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98" name="Picture 97" descr="electric car gray and green-14.png"/>
          <p:cNvPicPr>
            <a:picLocks noChangeAspect="1"/>
          </p:cNvPicPr>
          <p:nvPr/>
        </p:nvPicPr>
        <p:blipFill>
          <a:blip r:embed="rId9" cstate="print">
            <a:alphaModFix amt="7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51" y="3917225"/>
            <a:ext cx="680556" cy="527300"/>
          </a:xfrm>
          <a:prstGeom prst="rect">
            <a:avLst/>
          </a:prstGeom>
          <a:ln>
            <a:noFill/>
          </a:ln>
          <a:effectLst>
            <a:outerShdw blurRad="76200" dist="25400" dir="13500000" sy="23000" kx="1200000" algn="br" rotWithShape="0">
              <a:prstClr val="black">
                <a:alpha val="22000"/>
              </a:prstClr>
            </a:outerShdw>
          </a:effectLst>
        </p:spPr>
      </p:pic>
      <p:sp>
        <p:nvSpPr>
          <p:cNvPr id="106" name="TextBox 105"/>
          <p:cNvSpPr txBox="1"/>
          <p:nvPr/>
        </p:nvSpPr>
        <p:spPr>
          <a:xfrm>
            <a:off x="5943600" y="4567123"/>
            <a:ext cx="1904999" cy="766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Allows for minute-to-minute predictive control, time of usage differentials, and battery and storage control</a:t>
            </a:r>
          </a:p>
        </p:txBody>
      </p:sp>
      <p:pic>
        <p:nvPicPr>
          <p:cNvPr id="118" name="Picture 117" descr="Line graph gray-02.pn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8"/>
          <a:stretch/>
        </p:blipFill>
        <p:spPr>
          <a:xfrm>
            <a:off x="3372247" y="3971514"/>
            <a:ext cx="666353" cy="460962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50000"/>
                <a:lumOff val="50000"/>
                <a:alpha val="43000"/>
              </a:schemeClr>
            </a:outerShdw>
          </a:effectLst>
        </p:spPr>
      </p:pic>
      <p:pic>
        <p:nvPicPr>
          <p:cNvPr id="122" name="Picture 121" descr="Clock gray-0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07" y="4007083"/>
            <a:ext cx="461904" cy="472646"/>
          </a:xfrm>
          <a:prstGeom prst="rect">
            <a:avLst/>
          </a:prstGeom>
          <a:effectLst>
            <a:outerShdw blurRad="50800" dist="25400" dir="12420000" algn="tl" rotWithShape="0">
              <a:schemeClr val="tx1">
                <a:lumMod val="50000"/>
                <a:lumOff val="50000"/>
                <a:alpha val="33000"/>
              </a:scheme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6" grpId="0" animBg="1"/>
      <p:bldP spid="30" grpId="0" animBg="1"/>
      <p:bldP spid="42" grpId="0" animBg="1"/>
      <p:bldP spid="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15748"/>
            <a:ext cx="6879618" cy="2172511"/>
          </a:xfrm>
          <a:prstGeom prst="rect">
            <a:avLst/>
          </a:prstGeom>
          <a:pattFill prst="lgGrid">
            <a:fgClr>
              <a:schemeClr val="tx2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  <a:effectLst>
            <a:outerShdw blurRad="63500" dist="25400" dir="5400000" algn="tl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GENERATION VARIATION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Renewable power generation is not stable </a:t>
            </a:r>
            <a:b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</a:b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because of environmental conditions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676400" y="2368148"/>
            <a:ext cx="1833641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Power 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g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enerated from renewable 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ources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03160" y="2215748"/>
            <a:ext cx="0" cy="215521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10724" y="4378336"/>
            <a:ext cx="683638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42925" y="2750028"/>
            <a:ext cx="6715029" cy="1205890"/>
          </a:xfrm>
          <a:custGeom>
            <a:avLst/>
            <a:gdLst>
              <a:gd name="connsiteX0" fmla="*/ 0 w 6953250"/>
              <a:gd name="connsiteY0" fmla="*/ 742950 h 1248670"/>
              <a:gd name="connsiteX1" fmla="*/ 104775 w 6953250"/>
              <a:gd name="connsiteY1" fmla="*/ 971550 h 1248670"/>
              <a:gd name="connsiteX2" fmla="*/ 266700 w 6953250"/>
              <a:gd name="connsiteY2" fmla="*/ 866775 h 1248670"/>
              <a:gd name="connsiteX3" fmla="*/ 400050 w 6953250"/>
              <a:gd name="connsiteY3" fmla="*/ 923925 h 1248670"/>
              <a:gd name="connsiteX4" fmla="*/ 542925 w 6953250"/>
              <a:gd name="connsiteY4" fmla="*/ 857250 h 1248670"/>
              <a:gd name="connsiteX5" fmla="*/ 581025 w 6953250"/>
              <a:gd name="connsiteY5" fmla="*/ 1028700 h 1248670"/>
              <a:gd name="connsiteX6" fmla="*/ 619125 w 6953250"/>
              <a:gd name="connsiteY6" fmla="*/ 1047750 h 1248670"/>
              <a:gd name="connsiteX7" fmla="*/ 657225 w 6953250"/>
              <a:gd name="connsiteY7" fmla="*/ 1143000 h 1248670"/>
              <a:gd name="connsiteX8" fmla="*/ 762000 w 6953250"/>
              <a:gd name="connsiteY8" fmla="*/ 819150 h 1248670"/>
              <a:gd name="connsiteX9" fmla="*/ 876300 w 6953250"/>
              <a:gd name="connsiteY9" fmla="*/ 1019175 h 1248670"/>
              <a:gd name="connsiteX10" fmla="*/ 981075 w 6953250"/>
              <a:gd name="connsiteY10" fmla="*/ 895350 h 1248670"/>
              <a:gd name="connsiteX11" fmla="*/ 1162050 w 6953250"/>
              <a:gd name="connsiteY11" fmla="*/ 1104900 h 1248670"/>
              <a:gd name="connsiteX12" fmla="*/ 1209675 w 6953250"/>
              <a:gd name="connsiteY12" fmla="*/ 847725 h 1248670"/>
              <a:gd name="connsiteX13" fmla="*/ 1247775 w 6953250"/>
              <a:gd name="connsiteY13" fmla="*/ 1247775 h 1248670"/>
              <a:gd name="connsiteX14" fmla="*/ 1333500 w 6953250"/>
              <a:gd name="connsiteY14" fmla="*/ 714375 h 1248670"/>
              <a:gd name="connsiteX15" fmla="*/ 1400175 w 6953250"/>
              <a:gd name="connsiteY15" fmla="*/ 1038225 h 1248670"/>
              <a:gd name="connsiteX16" fmla="*/ 1638300 w 6953250"/>
              <a:gd name="connsiteY16" fmla="*/ 828675 h 1248670"/>
              <a:gd name="connsiteX17" fmla="*/ 2124075 w 6953250"/>
              <a:gd name="connsiteY17" fmla="*/ 847725 h 1248670"/>
              <a:gd name="connsiteX18" fmla="*/ 2381250 w 6953250"/>
              <a:gd name="connsiteY18" fmla="*/ 619125 h 1248670"/>
              <a:gd name="connsiteX19" fmla="*/ 2505075 w 6953250"/>
              <a:gd name="connsiteY19" fmla="*/ 847725 h 1248670"/>
              <a:gd name="connsiteX20" fmla="*/ 2562225 w 6953250"/>
              <a:gd name="connsiteY20" fmla="*/ 561975 h 1248670"/>
              <a:gd name="connsiteX21" fmla="*/ 2686050 w 6953250"/>
              <a:gd name="connsiteY21" fmla="*/ 685800 h 1248670"/>
              <a:gd name="connsiteX22" fmla="*/ 3048000 w 6953250"/>
              <a:gd name="connsiteY22" fmla="*/ 428625 h 1248670"/>
              <a:gd name="connsiteX23" fmla="*/ 3209925 w 6953250"/>
              <a:gd name="connsiteY23" fmla="*/ 571500 h 1248670"/>
              <a:gd name="connsiteX24" fmla="*/ 3448050 w 6953250"/>
              <a:gd name="connsiteY24" fmla="*/ 371475 h 1248670"/>
              <a:gd name="connsiteX25" fmla="*/ 3676650 w 6953250"/>
              <a:gd name="connsiteY25" fmla="*/ 476250 h 1248670"/>
              <a:gd name="connsiteX26" fmla="*/ 4019550 w 6953250"/>
              <a:gd name="connsiteY26" fmla="*/ 190500 h 1248670"/>
              <a:gd name="connsiteX27" fmla="*/ 4400550 w 6953250"/>
              <a:gd name="connsiteY27" fmla="*/ 247650 h 1248670"/>
              <a:gd name="connsiteX28" fmla="*/ 4581525 w 6953250"/>
              <a:gd name="connsiteY28" fmla="*/ 114300 h 1248670"/>
              <a:gd name="connsiteX29" fmla="*/ 4743450 w 6953250"/>
              <a:gd name="connsiteY29" fmla="*/ 161925 h 1248670"/>
              <a:gd name="connsiteX30" fmla="*/ 4981575 w 6953250"/>
              <a:gd name="connsiteY30" fmla="*/ 0 h 1248670"/>
              <a:gd name="connsiteX31" fmla="*/ 5114925 w 6953250"/>
              <a:gd name="connsiteY31" fmla="*/ 161925 h 1248670"/>
              <a:gd name="connsiteX32" fmla="*/ 5419725 w 6953250"/>
              <a:gd name="connsiteY32" fmla="*/ 28575 h 1248670"/>
              <a:gd name="connsiteX33" fmla="*/ 5591175 w 6953250"/>
              <a:gd name="connsiteY33" fmla="*/ 247650 h 1248670"/>
              <a:gd name="connsiteX34" fmla="*/ 5905500 w 6953250"/>
              <a:gd name="connsiteY34" fmla="*/ 161925 h 1248670"/>
              <a:gd name="connsiteX35" fmla="*/ 6057900 w 6953250"/>
              <a:gd name="connsiteY35" fmla="*/ 476250 h 1248670"/>
              <a:gd name="connsiteX36" fmla="*/ 6067425 w 6953250"/>
              <a:gd name="connsiteY36" fmla="*/ 571500 h 1248670"/>
              <a:gd name="connsiteX37" fmla="*/ 6067425 w 6953250"/>
              <a:gd name="connsiteY37" fmla="*/ 638175 h 1248670"/>
              <a:gd name="connsiteX38" fmla="*/ 6162675 w 6953250"/>
              <a:gd name="connsiteY38" fmla="*/ 419100 h 1248670"/>
              <a:gd name="connsiteX39" fmla="*/ 6210300 w 6953250"/>
              <a:gd name="connsiteY39" fmla="*/ 361950 h 1248670"/>
              <a:gd name="connsiteX40" fmla="*/ 6229350 w 6953250"/>
              <a:gd name="connsiteY40" fmla="*/ 561975 h 1248670"/>
              <a:gd name="connsiteX41" fmla="*/ 6438900 w 6953250"/>
              <a:gd name="connsiteY41" fmla="*/ 485775 h 1248670"/>
              <a:gd name="connsiteX42" fmla="*/ 6610350 w 6953250"/>
              <a:gd name="connsiteY42" fmla="*/ 714375 h 1248670"/>
              <a:gd name="connsiteX43" fmla="*/ 6810375 w 6953250"/>
              <a:gd name="connsiteY43" fmla="*/ 676275 h 1248670"/>
              <a:gd name="connsiteX44" fmla="*/ 6953250 w 6953250"/>
              <a:gd name="connsiteY44" fmla="*/ 847725 h 12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953250" h="1248670">
                <a:moveTo>
                  <a:pt x="0" y="742950"/>
                </a:moveTo>
                <a:cubicBezTo>
                  <a:pt x="30162" y="846931"/>
                  <a:pt x="60325" y="950913"/>
                  <a:pt x="104775" y="971550"/>
                </a:cubicBezTo>
                <a:cubicBezTo>
                  <a:pt x="149225" y="992188"/>
                  <a:pt x="217488" y="874712"/>
                  <a:pt x="266700" y="866775"/>
                </a:cubicBezTo>
                <a:cubicBezTo>
                  <a:pt x="315912" y="858838"/>
                  <a:pt x="354013" y="925512"/>
                  <a:pt x="400050" y="923925"/>
                </a:cubicBezTo>
                <a:cubicBezTo>
                  <a:pt x="446087" y="922338"/>
                  <a:pt x="512763" y="839788"/>
                  <a:pt x="542925" y="857250"/>
                </a:cubicBezTo>
                <a:cubicBezTo>
                  <a:pt x="573087" y="874712"/>
                  <a:pt x="568325" y="996950"/>
                  <a:pt x="581025" y="1028700"/>
                </a:cubicBezTo>
                <a:cubicBezTo>
                  <a:pt x="593725" y="1060450"/>
                  <a:pt x="606425" y="1028700"/>
                  <a:pt x="619125" y="1047750"/>
                </a:cubicBezTo>
                <a:cubicBezTo>
                  <a:pt x="631825" y="1066800"/>
                  <a:pt x="633413" y="1181100"/>
                  <a:pt x="657225" y="1143000"/>
                </a:cubicBezTo>
                <a:cubicBezTo>
                  <a:pt x="681037" y="1104900"/>
                  <a:pt x="725488" y="839788"/>
                  <a:pt x="762000" y="819150"/>
                </a:cubicBezTo>
                <a:cubicBezTo>
                  <a:pt x="798513" y="798513"/>
                  <a:pt x="839788" y="1006475"/>
                  <a:pt x="876300" y="1019175"/>
                </a:cubicBezTo>
                <a:cubicBezTo>
                  <a:pt x="912813" y="1031875"/>
                  <a:pt x="933450" y="881063"/>
                  <a:pt x="981075" y="895350"/>
                </a:cubicBezTo>
                <a:cubicBezTo>
                  <a:pt x="1028700" y="909637"/>
                  <a:pt x="1123950" y="1112837"/>
                  <a:pt x="1162050" y="1104900"/>
                </a:cubicBezTo>
                <a:cubicBezTo>
                  <a:pt x="1200150" y="1096963"/>
                  <a:pt x="1195388" y="823913"/>
                  <a:pt x="1209675" y="847725"/>
                </a:cubicBezTo>
                <a:cubicBezTo>
                  <a:pt x="1223962" y="871537"/>
                  <a:pt x="1227138" y="1270000"/>
                  <a:pt x="1247775" y="1247775"/>
                </a:cubicBezTo>
                <a:cubicBezTo>
                  <a:pt x="1268412" y="1225550"/>
                  <a:pt x="1308100" y="749300"/>
                  <a:pt x="1333500" y="714375"/>
                </a:cubicBezTo>
                <a:cubicBezTo>
                  <a:pt x="1358900" y="679450"/>
                  <a:pt x="1349375" y="1019175"/>
                  <a:pt x="1400175" y="1038225"/>
                </a:cubicBezTo>
                <a:cubicBezTo>
                  <a:pt x="1450975" y="1057275"/>
                  <a:pt x="1517650" y="860425"/>
                  <a:pt x="1638300" y="828675"/>
                </a:cubicBezTo>
                <a:cubicBezTo>
                  <a:pt x="1758950" y="796925"/>
                  <a:pt x="2000250" y="882650"/>
                  <a:pt x="2124075" y="847725"/>
                </a:cubicBezTo>
                <a:cubicBezTo>
                  <a:pt x="2247900" y="812800"/>
                  <a:pt x="2317750" y="619125"/>
                  <a:pt x="2381250" y="619125"/>
                </a:cubicBezTo>
                <a:cubicBezTo>
                  <a:pt x="2444750" y="619125"/>
                  <a:pt x="2474913" y="857250"/>
                  <a:pt x="2505075" y="847725"/>
                </a:cubicBezTo>
                <a:cubicBezTo>
                  <a:pt x="2535237" y="838200"/>
                  <a:pt x="2532063" y="588962"/>
                  <a:pt x="2562225" y="561975"/>
                </a:cubicBezTo>
                <a:cubicBezTo>
                  <a:pt x="2592388" y="534987"/>
                  <a:pt x="2605088" y="708025"/>
                  <a:pt x="2686050" y="685800"/>
                </a:cubicBezTo>
                <a:cubicBezTo>
                  <a:pt x="2767013" y="663575"/>
                  <a:pt x="2960688" y="447675"/>
                  <a:pt x="3048000" y="428625"/>
                </a:cubicBezTo>
                <a:cubicBezTo>
                  <a:pt x="3135312" y="409575"/>
                  <a:pt x="3143250" y="581025"/>
                  <a:pt x="3209925" y="571500"/>
                </a:cubicBezTo>
                <a:cubicBezTo>
                  <a:pt x="3276600" y="561975"/>
                  <a:pt x="3370263" y="387350"/>
                  <a:pt x="3448050" y="371475"/>
                </a:cubicBezTo>
                <a:cubicBezTo>
                  <a:pt x="3525837" y="355600"/>
                  <a:pt x="3581400" y="506413"/>
                  <a:pt x="3676650" y="476250"/>
                </a:cubicBezTo>
                <a:cubicBezTo>
                  <a:pt x="3771900" y="446087"/>
                  <a:pt x="3898900" y="228600"/>
                  <a:pt x="4019550" y="190500"/>
                </a:cubicBezTo>
                <a:cubicBezTo>
                  <a:pt x="4140200" y="152400"/>
                  <a:pt x="4306888" y="260350"/>
                  <a:pt x="4400550" y="247650"/>
                </a:cubicBezTo>
                <a:cubicBezTo>
                  <a:pt x="4494212" y="234950"/>
                  <a:pt x="4524375" y="128587"/>
                  <a:pt x="4581525" y="114300"/>
                </a:cubicBezTo>
                <a:cubicBezTo>
                  <a:pt x="4638675" y="100012"/>
                  <a:pt x="4676775" y="180975"/>
                  <a:pt x="4743450" y="161925"/>
                </a:cubicBezTo>
                <a:cubicBezTo>
                  <a:pt x="4810125" y="142875"/>
                  <a:pt x="4919663" y="0"/>
                  <a:pt x="4981575" y="0"/>
                </a:cubicBezTo>
                <a:cubicBezTo>
                  <a:pt x="5043487" y="0"/>
                  <a:pt x="5041900" y="157162"/>
                  <a:pt x="5114925" y="161925"/>
                </a:cubicBezTo>
                <a:cubicBezTo>
                  <a:pt x="5187950" y="166688"/>
                  <a:pt x="5340350" y="14288"/>
                  <a:pt x="5419725" y="28575"/>
                </a:cubicBezTo>
                <a:cubicBezTo>
                  <a:pt x="5499100" y="42862"/>
                  <a:pt x="5510213" y="225425"/>
                  <a:pt x="5591175" y="247650"/>
                </a:cubicBezTo>
                <a:cubicBezTo>
                  <a:pt x="5672138" y="269875"/>
                  <a:pt x="5827713" y="123825"/>
                  <a:pt x="5905500" y="161925"/>
                </a:cubicBezTo>
                <a:cubicBezTo>
                  <a:pt x="5983288" y="200025"/>
                  <a:pt x="6030912" y="407987"/>
                  <a:pt x="6057900" y="476250"/>
                </a:cubicBezTo>
                <a:cubicBezTo>
                  <a:pt x="6084888" y="544513"/>
                  <a:pt x="6065838" y="544513"/>
                  <a:pt x="6067425" y="571500"/>
                </a:cubicBezTo>
                <a:cubicBezTo>
                  <a:pt x="6069012" y="598487"/>
                  <a:pt x="6051550" y="663575"/>
                  <a:pt x="6067425" y="638175"/>
                </a:cubicBezTo>
                <a:cubicBezTo>
                  <a:pt x="6083300" y="612775"/>
                  <a:pt x="6138863" y="465137"/>
                  <a:pt x="6162675" y="419100"/>
                </a:cubicBezTo>
                <a:cubicBezTo>
                  <a:pt x="6186488" y="373062"/>
                  <a:pt x="6199188" y="338137"/>
                  <a:pt x="6210300" y="361950"/>
                </a:cubicBezTo>
                <a:cubicBezTo>
                  <a:pt x="6221413" y="385762"/>
                  <a:pt x="6191250" y="541338"/>
                  <a:pt x="6229350" y="561975"/>
                </a:cubicBezTo>
                <a:cubicBezTo>
                  <a:pt x="6267450" y="582612"/>
                  <a:pt x="6375400" y="460375"/>
                  <a:pt x="6438900" y="485775"/>
                </a:cubicBezTo>
                <a:cubicBezTo>
                  <a:pt x="6502400" y="511175"/>
                  <a:pt x="6548437" y="682625"/>
                  <a:pt x="6610350" y="714375"/>
                </a:cubicBezTo>
                <a:cubicBezTo>
                  <a:pt x="6672263" y="746125"/>
                  <a:pt x="6753225" y="654050"/>
                  <a:pt x="6810375" y="676275"/>
                </a:cubicBezTo>
                <a:cubicBezTo>
                  <a:pt x="6867525" y="698500"/>
                  <a:pt x="6910387" y="773112"/>
                  <a:pt x="6953250" y="847725"/>
                </a:cubicBezTo>
              </a:path>
            </a:pathLst>
          </a:custGeom>
          <a:noFill/>
          <a:ln w="12700">
            <a:solidFill>
              <a:schemeClr val="accent3"/>
            </a:solidFill>
          </a:ln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4393668"/>
            <a:ext cx="246851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Time of Power Generation </a:t>
            </a: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29001" y="2596748"/>
            <a:ext cx="838200" cy="457200"/>
            <a:chOff x="3733800" y="2553810"/>
            <a:chExt cx="609600" cy="105089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59190" y="2558553"/>
              <a:ext cx="484210" cy="1046155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733800" y="2553810"/>
              <a:ext cx="123076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17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ABSORPTION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Storage and its controls absorb variations in supply  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24200" y="2908743"/>
            <a:ext cx="0" cy="14346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678321" y="2207744"/>
            <a:ext cx="1289906" cy="131003"/>
          </a:xfrm>
          <a:custGeom>
            <a:avLst/>
            <a:gdLst>
              <a:gd name="connsiteX0" fmla="*/ 1453 w 2650785"/>
              <a:gd name="connsiteY0" fmla="*/ 76173 h 234767"/>
              <a:gd name="connsiteX1" fmla="*/ 2493399 w 2650785"/>
              <a:gd name="connsiteY1" fmla="*/ 234065 h 234767"/>
              <a:gd name="connsiteX2" fmla="*/ 2136426 w 2650785"/>
              <a:gd name="connsiteY2" fmla="*/ 7525 h 234767"/>
              <a:gd name="connsiteX3" fmla="*/ 1453 w 2650785"/>
              <a:gd name="connsiteY3" fmla="*/ 76173 h 23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0785" h="234767">
                <a:moveTo>
                  <a:pt x="1453" y="76173"/>
                </a:moveTo>
                <a:cubicBezTo>
                  <a:pt x="60949" y="113930"/>
                  <a:pt x="2137570" y="245506"/>
                  <a:pt x="2493399" y="234065"/>
                </a:cubicBezTo>
                <a:cubicBezTo>
                  <a:pt x="2849228" y="222624"/>
                  <a:pt x="2546030" y="36129"/>
                  <a:pt x="2136426" y="7525"/>
                </a:cubicBezTo>
                <a:cubicBezTo>
                  <a:pt x="1726822" y="-21079"/>
                  <a:pt x="-58043" y="38416"/>
                  <a:pt x="1453" y="76173"/>
                </a:cubicBezTo>
                <a:close/>
              </a:path>
            </a:pathLst>
          </a:custGeom>
          <a:gradFill>
            <a:gsLst>
              <a:gs pos="47000">
                <a:schemeClr val="tx1">
                  <a:lumMod val="65000"/>
                  <a:lumOff val="35000"/>
                  <a:alpha val="15000"/>
                </a:schemeClr>
              </a:gs>
              <a:gs pos="100000">
                <a:schemeClr val="bg1">
                  <a:alpha val="9000"/>
                </a:schemeClr>
              </a:gs>
            </a:gsLst>
            <a:lin ang="1740000" scaled="0"/>
          </a:gradFill>
          <a:ln>
            <a:noFill/>
          </a:ln>
          <a:effectLst>
            <a:glow rad="101600">
              <a:schemeClr val="bg1">
                <a:lumMod val="85000"/>
                <a:alpha val="15000"/>
              </a:schemeClr>
            </a:glow>
            <a:softEdge rad="508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2215748"/>
            <a:ext cx="6879618" cy="2172511"/>
          </a:xfrm>
          <a:prstGeom prst="rect">
            <a:avLst/>
          </a:prstGeom>
          <a:pattFill prst="lgGrid">
            <a:fgClr>
              <a:schemeClr val="tx2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  <a:effectLst>
            <a:outerShdw blurRad="63500" dist="25400" dir="5400000" algn="tl" rotWithShape="0">
              <a:schemeClr val="tx1">
                <a:lumMod val="50000"/>
                <a:lumOff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54784" y="2427592"/>
            <a:ext cx="1833641" cy="44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Stable energy </a:t>
            </a:r>
            <a:b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supply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03160" y="2215748"/>
            <a:ext cx="0" cy="215521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10724" y="4378336"/>
            <a:ext cx="683638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542925" y="2750028"/>
            <a:ext cx="6715029" cy="1205890"/>
          </a:xfrm>
          <a:custGeom>
            <a:avLst/>
            <a:gdLst>
              <a:gd name="connsiteX0" fmla="*/ 0 w 6953250"/>
              <a:gd name="connsiteY0" fmla="*/ 742950 h 1248670"/>
              <a:gd name="connsiteX1" fmla="*/ 104775 w 6953250"/>
              <a:gd name="connsiteY1" fmla="*/ 971550 h 1248670"/>
              <a:gd name="connsiteX2" fmla="*/ 266700 w 6953250"/>
              <a:gd name="connsiteY2" fmla="*/ 866775 h 1248670"/>
              <a:gd name="connsiteX3" fmla="*/ 400050 w 6953250"/>
              <a:gd name="connsiteY3" fmla="*/ 923925 h 1248670"/>
              <a:gd name="connsiteX4" fmla="*/ 542925 w 6953250"/>
              <a:gd name="connsiteY4" fmla="*/ 857250 h 1248670"/>
              <a:gd name="connsiteX5" fmla="*/ 581025 w 6953250"/>
              <a:gd name="connsiteY5" fmla="*/ 1028700 h 1248670"/>
              <a:gd name="connsiteX6" fmla="*/ 619125 w 6953250"/>
              <a:gd name="connsiteY6" fmla="*/ 1047750 h 1248670"/>
              <a:gd name="connsiteX7" fmla="*/ 657225 w 6953250"/>
              <a:gd name="connsiteY7" fmla="*/ 1143000 h 1248670"/>
              <a:gd name="connsiteX8" fmla="*/ 762000 w 6953250"/>
              <a:gd name="connsiteY8" fmla="*/ 819150 h 1248670"/>
              <a:gd name="connsiteX9" fmla="*/ 876300 w 6953250"/>
              <a:gd name="connsiteY9" fmla="*/ 1019175 h 1248670"/>
              <a:gd name="connsiteX10" fmla="*/ 981075 w 6953250"/>
              <a:gd name="connsiteY10" fmla="*/ 895350 h 1248670"/>
              <a:gd name="connsiteX11" fmla="*/ 1162050 w 6953250"/>
              <a:gd name="connsiteY11" fmla="*/ 1104900 h 1248670"/>
              <a:gd name="connsiteX12" fmla="*/ 1209675 w 6953250"/>
              <a:gd name="connsiteY12" fmla="*/ 847725 h 1248670"/>
              <a:gd name="connsiteX13" fmla="*/ 1247775 w 6953250"/>
              <a:gd name="connsiteY13" fmla="*/ 1247775 h 1248670"/>
              <a:gd name="connsiteX14" fmla="*/ 1333500 w 6953250"/>
              <a:gd name="connsiteY14" fmla="*/ 714375 h 1248670"/>
              <a:gd name="connsiteX15" fmla="*/ 1400175 w 6953250"/>
              <a:gd name="connsiteY15" fmla="*/ 1038225 h 1248670"/>
              <a:gd name="connsiteX16" fmla="*/ 1638300 w 6953250"/>
              <a:gd name="connsiteY16" fmla="*/ 828675 h 1248670"/>
              <a:gd name="connsiteX17" fmla="*/ 2124075 w 6953250"/>
              <a:gd name="connsiteY17" fmla="*/ 847725 h 1248670"/>
              <a:gd name="connsiteX18" fmla="*/ 2381250 w 6953250"/>
              <a:gd name="connsiteY18" fmla="*/ 619125 h 1248670"/>
              <a:gd name="connsiteX19" fmla="*/ 2505075 w 6953250"/>
              <a:gd name="connsiteY19" fmla="*/ 847725 h 1248670"/>
              <a:gd name="connsiteX20" fmla="*/ 2562225 w 6953250"/>
              <a:gd name="connsiteY20" fmla="*/ 561975 h 1248670"/>
              <a:gd name="connsiteX21" fmla="*/ 2686050 w 6953250"/>
              <a:gd name="connsiteY21" fmla="*/ 685800 h 1248670"/>
              <a:gd name="connsiteX22" fmla="*/ 3048000 w 6953250"/>
              <a:gd name="connsiteY22" fmla="*/ 428625 h 1248670"/>
              <a:gd name="connsiteX23" fmla="*/ 3209925 w 6953250"/>
              <a:gd name="connsiteY23" fmla="*/ 571500 h 1248670"/>
              <a:gd name="connsiteX24" fmla="*/ 3448050 w 6953250"/>
              <a:gd name="connsiteY24" fmla="*/ 371475 h 1248670"/>
              <a:gd name="connsiteX25" fmla="*/ 3676650 w 6953250"/>
              <a:gd name="connsiteY25" fmla="*/ 476250 h 1248670"/>
              <a:gd name="connsiteX26" fmla="*/ 4019550 w 6953250"/>
              <a:gd name="connsiteY26" fmla="*/ 190500 h 1248670"/>
              <a:gd name="connsiteX27" fmla="*/ 4400550 w 6953250"/>
              <a:gd name="connsiteY27" fmla="*/ 247650 h 1248670"/>
              <a:gd name="connsiteX28" fmla="*/ 4581525 w 6953250"/>
              <a:gd name="connsiteY28" fmla="*/ 114300 h 1248670"/>
              <a:gd name="connsiteX29" fmla="*/ 4743450 w 6953250"/>
              <a:gd name="connsiteY29" fmla="*/ 161925 h 1248670"/>
              <a:gd name="connsiteX30" fmla="*/ 4981575 w 6953250"/>
              <a:gd name="connsiteY30" fmla="*/ 0 h 1248670"/>
              <a:gd name="connsiteX31" fmla="*/ 5114925 w 6953250"/>
              <a:gd name="connsiteY31" fmla="*/ 161925 h 1248670"/>
              <a:gd name="connsiteX32" fmla="*/ 5419725 w 6953250"/>
              <a:gd name="connsiteY32" fmla="*/ 28575 h 1248670"/>
              <a:gd name="connsiteX33" fmla="*/ 5591175 w 6953250"/>
              <a:gd name="connsiteY33" fmla="*/ 247650 h 1248670"/>
              <a:gd name="connsiteX34" fmla="*/ 5905500 w 6953250"/>
              <a:gd name="connsiteY34" fmla="*/ 161925 h 1248670"/>
              <a:gd name="connsiteX35" fmla="*/ 6057900 w 6953250"/>
              <a:gd name="connsiteY35" fmla="*/ 476250 h 1248670"/>
              <a:gd name="connsiteX36" fmla="*/ 6067425 w 6953250"/>
              <a:gd name="connsiteY36" fmla="*/ 571500 h 1248670"/>
              <a:gd name="connsiteX37" fmla="*/ 6067425 w 6953250"/>
              <a:gd name="connsiteY37" fmla="*/ 638175 h 1248670"/>
              <a:gd name="connsiteX38" fmla="*/ 6162675 w 6953250"/>
              <a:gd name="connsiteY38" fmla="*/ 419100 h 1248670"/>
              <a:gd name="connsiteX39" fmla="*/ 6210300 w 6953250"/>
              <a:gd name="connsiteY39" fmla="*/ 361950 h 1248670"/>
              <a:gd name="connsiteX40" fmla="*/ 6229350 w 6953250"/>
              <a:gd name="connsiteY40" fmla="*/ 561975 h 1248670"/>
              <a:gd name="connsiteX41" fmla="*/ 6438900 w 6953250"/>
              <a:gd name="connsiteY41" fmla="*/ 485775 h 1248670"/>
              <a:gd name="connsiteX42" fmla="*/ 6610350 w 6953250"/>
              <a:gd name="connsiteY42" fmla="*/ 714375 h 1248670"/>
              <a:gd name="connsiteX43" fmla="*/ 6810375 w 6953250"/>
              <a:gd name="connsiteY43" fmla="*/ 676275 h 1248670"/>
              <a:gd name="connsiteX44" fmla="*/ 6953250 w 6953250"/>
              <a:gd name="connsiteY44" fmla="*/ 847725 h 12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953250" h="1248670">
                <a:moveTo>
                  <a:pt x="0" y="742950"/>
                </a:moveTo>
                <a:cubicBezTo>
                  <a:pt x="30162" y="846931"/>
                  <a:pt x="60325" y="950913"/>
                  <a:pt x="104775" y="971550"/>
                </a:cubicBezTo>
                <a:cubicBezTo>
                  <a:pt x="149225" y="992188"/>
                  <a:pt x="217488" y="874712"/>
                  <a:pt x="266700" y="866775"/>
                </a:cubicBezTo>
                <a:cubicBezTo>
                  <a:pt x="315912" y="858838"/>
                  <a:pt x="354013" y="925512"/>
                  <a:pt x="400050" y="923925"/>
                </a:cubicBezTo>
                <a:cubicBezTo>
                  <a:pt x="446087" y="922338"/>
                  <a:pt x="512763" y="839788"/>
                  <a:pt x="542925" y="857250"/>
                </a:cubicBezTo>
                <a:cubicBezTo>
                  <a:pt x="573087" y="874712"/>
                  <a:pt x="568325" y="996950"/>
                  <a:pt x="581025" y="1028700"/>
                </a:cubicBezTo>
                <a:cubicBezTo>
                  <a:pt x="593725" y="1060450"/>
                  <a:pt x="606425" y="1028700"/>
                  <a:pt x="619125" y="1047750"/>
                </a:cubicBezTo>
                <a:cubicBezTo>
                  <a:pt x="631825" y="1066800"/>
                  <a:pt x="633413" y="1181100"/>
                  <a:pt x="657225" y="1143000"/>
                </a:cubicBezTo>
                <a:cubicBezTo>
                  <a:pt x="681037" y="1104900"/>
                  <a:pt x="725488" y="839788"/>
                  <a:pt x="762000" y="819150"/>
                </a:cubicBezTo>
                <a:cubicBezTo>
                  <a:pt x="798513" y="798513"/>
                  <a:pt x="839788" y="1006475"/>
                  <a:pt x="876300" y="1019175"/>
                </a:cubicBezTo>
                <a:cubicBezTo>
                  <a:pt x="912813" y="1031875"/>
                  <a:pt x="933450" y="881063"/>
                  <a:pt x="981075" y="895350"/>
                </a:cubicBezTo>
                <a:cubicBezTo>
                  <a:pt x="1028700" y="909637"/>
                  <a:pt x="1123950" y="1112837"/>
                  <a:pt x="1162050" y="1104900"/>
                </a:cubicBezTo>
                <a:cubicBezTo>
                  <a:pt x="1200150" y="1096963"/>
                  <a:pt x="1195388" y="823913"/>
                  <a:pt x="1209675" y="847725"/>
                </a:cubicBezTo>
                <a:cubicBezTo>
                  <a:pt x="1223962" y="871537"/>
                  <a:pt x="1227138" y="1270000"/>
                  <a:pt x="1247775" y="1247775"/>
                </a:cubicBezTo>
                <a:cubicBezTo>
                  <a:pt x="1268412" y="1225550"/>
                  <a:pt x="1308100" y="749300"/>
                  <a:pt x="1333500" y="714375"/>
                </a:cubicBezTo>
                <a:cubicBezTo>
                  <a:pt x="1358900" y="679450"/>
                  <a:pt x="1349375" y="1019175"/>
                  <a:pt x="1400175" y="1038225"/>
                </a:cubicBezTo>
                <a:cubicBezTo>
                  <a:pt x="1450975" y="1057275"/>
                  <a:pt x="1517650" y="860425"/>
                  <a:pt x="1638300" y="828675"/>
                </a:cubicBezTo>
                <a:cubicBezTo>
                  <a:pt x="1758950" y="796925"/>
                  <a:pt x="2000250" y="882650"/>
                  <a:pt x="2124075" y="847725"/>
                </a:cubicBezTo>
                <a:cubicBezTo>
                  <a:pt x="2247900" y="812800"/>
                  <a:pt x="2317750" y="619125"/>
                  <a:pt x="2381250" y="619125"/>
                </a:cubicBezTo>
                <a:cubicBezTo>
                  <a:pt x="2444750" y="619125"/>
                  <a:pt x="2474913" y="857250"/>
                  <a:pt x="2505075" y="847725"/>
                </a:cubicBezTo>
                <a:cubicBezTo>
                  <a:pt x="2535237" y="838200"/>
                  <a:pt x="2532063" y="588962"/>
                  <a:pt x="2562225" y="561975"/>
                </a:cubicBezTo>
                <a:cubicBezTo>
                  <a:pt x="2592388" y="534987"/>
                  <a:pt x="2605088" y="708025"/>
                  <a:pt x="2686050" y="685800"/>
                </a:cubicBezTo>
                <a:cubicBezTo>
                  <a:pt x="2767013" y="663575"/>
                  <a:pt x="2960688" y="447675"/>
                  <a:pt x="3048000" y="428625"/>
                </a:cubicBezTo>
                <a:cubicBezTo>
                  <a:pt x="3135312" y="409575"/>
                  <a:pt x="3143250" y="581025"/>
                  <a:pt x="3209925" y="571500"/>
                </a:cubicBezTo>
                <a:cubicBezTo>
                  <a:pt x="3276600" y="561975"/>
                  <a:pt x="3370263" y="387350"/>
                  <a:pt x="3448050" y="371475"/>
                </a:cubicBezTo>
                <a:cubicBezTo>
                  <a:pt x="3525837" y="355600"/>
                  <a:pt x="3581400" y="506413"/>
                  <a:pt x="3676650" y="476250"/>
                </a:cubicBezTo>
                <a:cubicBezTo>
                  <a:pt x="3771900" y="446087"/>
                  <a:pt x="3898900" y="228600"/>
                  <a:pt x="4019550" y="190500"/>
                </a:cubicBezTo>
                <a:cubicBezTo>
                  <a:pt x="4140200" y="152400"/>
                  <a:pt x="4306888" y="260350"/>
                  <a:pt x="4400550" y="247650"/>
                </a:cubicBezTo>
                <a:cubicBezTo>
                  <a:pt x="4494212" y="234950"/>
                  <a:pt x="4524375" y="128587"/>
                  <a:pt x="4581525" y="114300"/>
                </a:cubicBezTo>
                <a:cubicBezTo>
                  <a:pt x="4638675" y="100012"/>
                  <a:pt x="4676775" y="180975"/>
                  <a:pt x="4743450" y="161925"/>
                </a:cubicBezTo>
                <a:cubicBezTo>
                  <a:pt x="4810125" y="142875"/>
                  <a:pt x="4919663" y="0"/>
                  <a:pt x="4981575" y="0"/>
                </a:cubicBezTo>
                <a:cubicBezTo>
                  <a:pt x="5043487" y="0"/>
                  <a:pt x="5041900" y="157162"/>
                  <a:pt x="5114925" y="161925"/>
                </a:cubicBezTo>
                <a:cubicBezTo>
                  <a:pt x="5187950" y="166688"/>
                  <a:pt x="5340350" y="14288"/>
                  <a:pt x="5419725" y="28575"/>
                </a:cubicBezTo>
                <a:cubicBezTo>
                  <a:pt x="5499100" y="42862"/>
                  <a:pt x="5510213" y="225425"/>
                  <a:pt x="5591175" y="247650"/>
                </a:cubicBezTo>
                <a:cubicBezTo>
                  <a:pt x="5672138" y="269875"/>
                  <a:pt x="5827713" y="123825"/>
                  <a:pt x="5905500" y="161925"/>
                </a:cubicBezTo>
                <a:cubicBezTo>
                  <a:pt x="5983288" y="200025"/>
                  <a:pt x="6030912" y="407987"/>
                  <a:pt x="6057900" y="476250"/>
                </a:cubicBezTo>
                <a:cubicBezTo>
                  <a:pt x="6084888" y="544513"/>
                  <a:pt x="6065838" y="544513"/>
                  <a:pt x="6067425" y="571500"/>
                </a:cubicBezTo>
                <a:cubicBezTo>
                  <a:pt x="6069012" y="598487"/>
                  <a:pt x="6051550" y="663575"/>
                  <a:pt x="6067425" y="638175"/>
                </a:cubicBezTo>
                <a:cubicBezTo>
                  <a:pt x="6083300" y="612775"/>
                  <a:pt x="6138863" y="465137"/>
                  <a:pt x="6162675" y="419100"/>
                </a:cubicBezTo>
                <a:cubicBezTo>
                  <a:pt x="6186488" y="373062"/>
                  <a:pt x="6199188" y="338137"/>
                  <a:pt x="6210300" y="361950"/>
                </a:cubicBezTo>
                <a:cubicBezTo>
                  <a:pt x="6221413" y="385762"/>
                  <a:pt x="6191250" y="541338"/>
                  <a:pt x="6229350" y="561975"/>
                </a:cubicBezTo>
                <a:cubicBezTo>
                  <a:pt x="6267450" y="582612"/>
                  <a:pt x="6375400" y="460375"/>
                  <a:pt x="6438900" y="485775"/>
                </a:cubicBezTo>
                <a:cubicBezTo>
                  <a:pt x="6502400" y="511175"/>
                  <a:pt x="6548437" y="682625"/>
                  <a:pt x="6610350" y="714375"/>
                </a:cubicBezTo>
                <a:cubicBezTo>
                  <a:pt x="6672263" y="746125"/>
                  <a:pt x="6753225" y="654050"/>
                  <a:pt x="6810375" y="676275"/>
                </a:cubicBezTo>
                <a:cubicBezTo>
                  <a:pt x="6867525" y="698500"/>
                  <a:pt x="6910387" y="773112"/>
                  <a:pt x="6953250" y="847725"/>
                </a:cubicBezTo>
              </a:path>
            </a:pathLst>
          </a:custGeom>
          <a:noFill/>
          <a:ln w="12700">
            <a:solidFill>
              <a:schemeClr val="accent3"/>
            </a:solidFill>
          </a:ln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667000" y="4393668"/>
            <a:ext cx="246851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Time of Power Generation </a:t>
            </a: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82580" y="2895600"/>
            <a:ext cx="6629400" cy="838200"/>
          </a:xfrm>
          <a:custGeom>
            <a:avLst/>
            <a:gdLst>
              <a:gd name="connsiteX0" fmla="*/ 0 w 11906250"/>
              <a:gd name="connsiteY0" fmla="*/ 1114400 h 1431194"/>
              <a:gd name="connsiteX1" fmla="*/ 2047875 w 11906250"/>
              <a:gd name="connsiteY1" fmla="*/ 1409675 h 1431194"/>
              <a:gd name="connsiteX2" fmla="*/ 2647950 w 11906250"/>
              <a:gd name="connsiteY2" fmla="*/ 1400150 h 1431194"/>
              <a:gd name="connsiteX3" fmla="*/ 2867025 w 11906250"/>
              <a:gd name="connsiteY3" fmla="*/ 1333475 h 1431194"/>
              <a:gd name="connsiteX4" fmla="*/ 8162925 w 11906250"/>
              <a:gd name="connsiteY4" fmla="*/ 28550 h 1431194"/>
              <a:gd name="connsiteX5" fmla="*/ 9858375 w 11906250"/>
              <a:gd name="connsiteY5" fmla="*/ 495275 h 1431194"/>
              <a:gd name="connsiteX6" fmla="*/ 11906250 w 11906250"/>
              <a:gd name="connsiteY6" fmla="*/ 1219175 h 1431194"/>
              <a:gd name="connsiteX7" fmla="*/ 11906250 w 11906250"/>
              <a:gd name="connsiteY7" fmla="*/ 1219175 h 1431194"/>
              <a:gd name="connsiteX0" fmla="*/ 0 w 11906250"/>
              <a:gd name="connsiteY0" fmla="*/ 1118728 h 1435522"/>
              <a:gd name="connsiteX1" fmla="*/ 2047875 w 11906250"/>
              <a:gd name="connsiteY1" fmla="*/ 1414003 h 1435522"/>
              <a:gd name="connsiteX2" fmla="*/ 2647950 w 11906250"/>
              <a:gd name="connsiteY2" fmla="*/ 1404478 h 1435522"/>
              <a:gd name="connsiteX3" fmla="*/ 2867025 w 11906250"/>
              <a:gd name="connsiteY3" fmla="*/ 1337803 h 1435522"/>
              <a:gd name="connsiteX4" fmla="*/ 8162925 w 11906250"/>
              <a:gd name="connsiteY4" fmla="*/ 32878 h 1435522"/>
              <a:gd name="connsiteX5" fmla="*/ 9867900 w 11906250"/>
              <a:gd name="connsiteY5" fmla="*/ 461503 h 1435522"/>
              <a:gd name="connsiteX6" fmla="*/ 11906250 w 11906250"/>
              <a:gd name="connsiteY6" fmla="*/ 1223503 h 1435522"/>
              <a:gd name="connsiteX7" fmla="*/ 11906250 w 11906250"/>
              <a:gd name="connsiteY7" fmla="*/ 1223503 h 1435522"/>
              <a:gd name="connsiteX0" fmla="*/ 0 w 11906250"/>
              <a:gd name="connsiteY0" fmla="*/ 1123354 h 1440148"/>
              <a:gd name="connsiteX1" fmla="*/ 2047875 w 11906250"/>
              <a:gd name="connsiteY1" fmla="*/ 1418629 h 1440148"/>
              <a:gd name="connsiteX2" fmla="*/ 2647950 w 11906250"/>
              <a:gd name="connsiteY2" fmla="*/ 1409104 h 1440148"/>
              <a:gd name="connsiteX3" fmla="*/ 2867025 w 11906250"/>
              <a:gd name="connsiteY3" fmla="*/ 1342429 h 1440148"/>
              <a:gd name="connsiteX4" fmla="*/ 8162925 w 11906250"/>
              <a:gd name="connsiteY4" fmla="*/ 37504 h 1440148"/>
              <a:gd name="connsiteX5" fmla="*/ 9867900 w 11906250"/>
              <a:gd name="connsiteY5" fmla="*/ 466129 h 1440148"/>
              <a:gd name="connsiteX6" fmla="*/ 11906250 w 11906250"/>
              <a:gd name="connsiteY6" fmla="*/ 1228129 h 1440148"/>
              <a:gd name="connsiteX7" fmla="*/ 11906250 w 11906250"/>
              <a:gd name="connsiteY7" fmla="*/ 1228129 h 1440148"/>
              <a:gd name="connsiteX0" fmla="*/ 0 w 11906250"/>
              <a:gd name="connsiteY0" fmla="*/ 1129216 h 1446010"/>
              <a:gd name="connsiteX1" fmla="*/ 2047875 w 11906250"/>
              <a:gd name="connsiteY1" fmla="*/ 1424491 h 1446010"/>
              <a:gd name="connsiteX2" fmla="*/ 2647950 w 11906250"/>
              <a:gd name="connsiteY2" fmla="*/ 1414966 h 1446010"/>
              <a:gd name="connsiteX3" fmla="*/ 2867025 w 11906250"/>
              <a:gd name="connsiteY3" fmla="*/ 1348291 h 1446010"/>
              <a:gd name="connsiteX4" fmla="*/ 8162925 w 11906250"/>
              <a:gd name="connsiteY4" fmla="*/ 43366 h 1446010"/>
              <a:gd name="connsiteX5" fmla="*/ 9915525 w 11906250"/>
              <a:gd name="connsiteY5" fmla="*/ 433891 h 1446010"/>
              <a:gd name="connsiteX6" fmla="*/ 11906250 w 11906250"/>
              <a:gd name="connsiteY6" fmla="*/ 1233991 h 1446010"/>
              <a:gd name="connsiteX7" fmla="*/ 11906250 w 11906250"/>
              <a:gd name="connsiteY7" fmla="*/ 1233991 h 1446010"/>
              <a:gd name="connsiteX0" fmla="*/ 0 w 11944350"/>
              <a:gd name="connsiteY0" fmla="*/ 1012857 h 1454629"/>
              <a:gd name="connsiteX1" fmla="*/ 2085975 w 11944350"/>
              <a:gd name="connsiteY1" fmla="*/ 1424491 h 1454629"/>
              <a:gd name="connsiteX2" fmla="*/ 2686050 w 11944350"/>
              <a:gd name="connsiteY2" fmla="*/ 1414966 h 1454629"/>
              <a:gd name="connsiteX3" fmla="*/ 2905125 w 11944350"/>
              <a:gd name="connsiteY3" fmla="*/ 1348291 h 1454629"/>
              <a:gd name="connsiteX4" fmla="*/ 8201025 w 11944350"/>
              <a:gd name="connsiteY4" fmla="*/ 43366 h 1454629"/>
              <a:gd name="connsiteX5" fmla="*/ 9953625 w 11944350"/>
              <a:gd name="connsiteY5" fmla="*/ 433891 h 1454629"/>
              <a:gd name="connsiteX6" fmla="*/ 11944350 w 11944350"/>
              <a:gd name="connsiteY6" fmla="*/ 1233991 h 1454629"/>
              <a:gd name="connsiteX7" fmla="*/ 11944350 w 11944350"/>
              <a:gd name="connsiteY7" fmla="*/ 1233991 h 1454629"/>
              <a:gd name="connsiteX0" fmla="*/ 0 w 11858625"/>
              <a:gd name="connsiteY0" fmla="*/ 1165018 h 1443358"/>
              <a:gd name="connsiteX1" fmla="*/ 2000250 w 11858625"/>
              <a:gd name="connsiteY1" fmla="*/ 1424491 h 1443358"/>
              <a:gd name="connsiteX2" fmla="*/ 2600325 w 11858625"/>
              <a:gd name="connsiteY2" fmla="*/ 1414966 h 1443358"/>
              <a:gd name="connsiteX3" fmla="*/ 2819400 w 11858625"/>
              <a:gd name="connsiteY3" fmla="*/ 1348291 h 1443358"/>
              <a:gd name="connsiteX4" fmla="*/ 8115300 w 11858625"/>
              <a:gd name="connsiteY4" fmla="*/ 43366 h 1443358"/>
              <a:gd name="connsiteX5" fmla="*/ 9867900 w 11858625"/>
              <a:gd name="connsiteY5" fmla="*/ 433891 h 1443358"/>
              <a:gd name="connsiteX6" fmla="*/ 11858625 w 11858625"/>
              <a:gd name="connsiteY6" fmla="*/ 1233991 h 1443358"/>
              <a:gd name="connsiteX7" fmla="*/ 11858625 w 11858625"/>
              <a:gd name="connsiteY7" fmla="*/ 1233991 h 1443358"/>
              <a:gd name="connsiteX0" fmla="*/ 0 w 11858625"/>
              <a:gd name="connsiteY0" fmla="*/ 1184578 h 1462918"/>
              <a:gd name="connsiteX1" fmla="*/ 2000250 w 11858625"/>
              <a:gd name="connsiteY1" fmla="*/ 1444051 h 1462918"/>
              <a:gd name="connsiteX2" fmla="*/ 2600325 w 11858625"/>
              <a:gd name="connsiteY2" fmla="*/ 1434526 h 1462918"/>
              <a:gd name="connsiteX3" fmla="*/ 2819400 w 11858625"/>
              <a:gd name="connsiteY3" fmla="*/ 1367851 h 1462918"/>
              <a:gd name="connsiteX4" fmla="*/ 8115300 w 11858625"/>
              <a:gd name="connsiteY4" fmla="*/ 62926 h 1462918"/>
              <a:gd name="connsiteX5" fmla="*/ 10115550 w 11858625"/>
              <a:gd name="connsiteY5" fmla="*/ 354993 h 1462918"/>
              <a:gd name="connsiteX6" fmla="*/ 11858625 w 11858625"/>
              <a:gd name="connsiteY6" fmla="*/ 1253551 h 1462918"/>
              <a:gd name="connsiteX7" fmla="*/ 11858625 w 11858625"/>
              <a:gd name="connsiteY7" fmla="*/ 1253551 h 1462918"/>
              <a:gd name="connsiteX0" fmla="*/ 0 w 11858625"/>
              <a:gd name="connsiteY0" fmla="*/ 1191778 h 1470118"/>
              <a:gd name="connsiteX1" fmla="*/ 2000250 w 11858625"/>
              <a:gd name="connsiteY1" fmla="*/ 1451251 h 1470118"/>
              <a:gd name="connsiteX2" fmla="*/ 2600325 w 11858625"/>
              <a:gd name="connsiteY2" fmla="*/ 1441726 h 1470118"/>
              <a:gd name="connsiteX3" fmla="*/ 2819400 w 11858625"/>
              <a:gd name="connsiteY3" fmla="*/ 1375051 h 1470118"/>
              <a:gd name="connsiteX4" fmla="*/ 8115300 w 11858625"/>
              <a:gd name="connsiteY4" fmla="*/ 70126 h 1470118"/>
              <a:gd name="connsiteX5" fmla="*/ 10115550 w 11858625"/>
              <a:gd name="connsiteY5" fmla="*/ 362193 h 1470118"/>
              <a:gd name="connsiteX6" fmla="*/ 11858625 w 11858625"/>
              <a:gd name="connsiteY6" fmla="*/ 1260751 h 1470118"/>
              <a:gd name="connsiteX7" fmla="*/ 11858625 w 11858625"/>
              <a:gd name="connsiteY7" fmla="*/ 1260751 h 147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8625" h="1470118">
                <a:moveTo>
                  <a:pt x="0" y="1191778"/>
                </a:moveTo>
                <a:cubicBezTo>
                  <a:pt x="695325" y="1328989"/>
                  <a:pt x="1566863" y="1409593"/>
                  <a:pt x="2000250" y="1451251"/>
                </a:cubicBezTo>
                <a:cubicBezTo>
                  <a:pt x="2433637" y="1492909"/>
                  <a:pt x="2463800" y="1454426"/>
                  <a:pt x="2600325" y="1441726"/>
                </a:cubicBezTo>
                <a:cubicBezTo>
                  <a:pt x="2736850" y="1429026"/>
                  <a:pt x="2819400" y="1375051"/>
                  <a:pt x="2819400" y="1375051"/>
                </a:cubicBezTo>
                <a:cubicBezTo>
                  <a:pt x="3738563" y="1146451"/>
                  <a:pt x="6899275" y="238936"/>
                  <a:pt x="8115300" y="70126"/>
                </a:cubicBezTo>
                <a:cubicBezTo>
                  <a:pt x="9331325" y="-98684"/>
                  <a:pt x="9548813" y="52327"/>
                  <a:pt x="10115550" y="362193"/>
                </a:cubicBezTo>
                <a:cubicBezTo>
                  <a:pt x="10682287" y="672059"/>
                  <a:pt x="11568113" y="1110991"/>
                  <a:pt x="11858625" y="1260751"/>
                </a:cubicBezTo>
                <a:lnTo>
                  <a:pt x="11858625" y="1260751"/>
                </a:lnTo>
              </a:path>
            </a:pathLst>
          </a:custGeom>
          <a:noFill/>
          <a:ln w="21590">
            <a:solidFill>
              <a:schemeClr val="accent2">
                <a:lumMod val="75000"/>
              </a:schemeClr>
            </a:solidFill>
            <a:round/>
          </a:ln>
          <a:effectLst>
            <a:outerShdw blurRad="50800" dist="38100" dir="2700000" algn="tl" rotWithShape="0">
              <a:schemeClr val="bg1">
                <a:lumMod val="6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grpSp>
        <p:nvGrpSpPr>
          <p:cNvPr id="46" name="Group 45"/>
          <p:cNvGrpSpPr/>
          <p:nvPr/>
        </p:nvGrpSpPr>
        <p:grpSpPr>
          <a:xfrm>
            <a:off x="3429000" y="2596747"/>
            <a:ext cx="1061935" cy="462061"/>
            <a:chOff x="3733800" y="2553810"/>
            <a:chExt cx="609600" cy="1050898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859190" y="2558553"/>
              <a:ext cx="484210" cy="1046155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733800" y="2553810"/>
              <a:ext cx="123076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 rot="5400000">
            <a:off x="4127040" y="3595971"/>
            <a:ext cx="831711" cy="360678"/>
            <a:chOff x="632263" y="1488923"/>
            <a:chExt cx="1601263" cy="694400"/>
          </a:xfrm>
        </p:grpSpPr>
        <p:sp>
          <p:nvSpPr>
            <p:cNvPr id="32" name="Freeform 31"/>
            <p:cNvSpPr/>
            <p:nvPr/>
          </p:nvSpPr>
          <p:spPr>
            <a:xfrm>
              <a:off x="798159" y="2052320"/>
              <a:ext cx="1423345" cy="131003"/>
            </a:xfrm>
            <a:custGeom>
              <a:avLst/>
              <a:gdLst>
                <a:gd name="connsiteX0" fmla="*/ 1453 w 2650785"/>
                <a:gd name="connsiteY0" fmla="*/ 76173 h 234767"/>
                <a:gd name="connsiteX1" fmla="*/ 2493399 w 2650785"/>
                <a:gd name="connsiteY1" fmla="*/ 234065 h 234767"/>
                <a:gd name="connsiteX2" fmla="*/ 2136426 w 2650785"/>
                <a:gd name="connsiteY2" fmla="*/ 7525 h 234767"/>
                <a:gd name="connsiteX3" fmla="*/ 1453 w 2650785"/>
                <a:gd name="connsiteY3" fmla="*/ 76173 h 2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0785" h="234767">
                  <a:moveTo>
                    <a:pt x="1453" y="76173"/>
                  </a:moveTo>
                  <a:cubicBezTo>
                    <a:pt x="60949" y="113930"/>
                    <a:pt x="2137570" y="245506"/>
                    <a:pt x="2493399" y="234065"/>
                  </a:cubicBezTo>
                  <a:cubicBezTo>
                    <a:pt x="2849228" y="222624"/>
                    <a:pt x="2546030" y="36129"/>
                    <a:pt x="2136426" y="7525"/>
                  </a:cubicBezTo>
                  <a:cubicBezTo>
                    <a:pt x="1726822" y="-21079"/>
                    <a:pt x="-58043" y="38416"/>
                    <a:pt x="1453" y="76173"/>
                  </a:cubicBezTo>
                  <a:close/>
                </a:path>
              </a:pathLst>
            </a:custGeom>
            <a:gradFill>
              <a:gsLst>
                <a:gs pos="47000">
                  <a:schemeClr val="tx1">
                    <a:lumMod val="65000"/>
                    <a:lumOff val="35000"/>
                    <a:alpha val="25000"/>
                  </a:schemeClr>
                </a:gs>
                <a:gs pos="100000">
                  <a:schemeClr val="bg1">
                    <a:alpha val="9000"/>
                  </a:schemeClr>
                </a:gs>
              </a:gsLst>
              <a:lin ang="1740000" scaled="0"/>
            </a:gradFill>
            <a:ln>
              <a:noFill/>
            </a:ln>
            <a:effectLst>
              <a:glow rad="101600">
                <a:schemeClr val="bg1">
                  <a:lumMod val="85000"/>
                  <a:alpha val="15000"/>
                </a:schemeClr>
              </a:glow>
              <a:softEdge rad="508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descr="Battery screen sho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263" y="1488923"/>
              <a:ext cx="1601263" cy="659084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34" name="Plus 33"/>
            <p:cNvSpPr/>
            <p:nvPr/>
          </p:nvSpPr>
          <p:spPr>
            <a:xfrm>
              <a:off x="2008039" y="1700294"/>
              <a:ext cx="133439" cy="131004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rotWithShape="0">
                <a:schemeClr val="tx1">
                  <a:lumMod val="95000"/>
                  <a:lumOff val="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inus 34"/>
            <p:cNvSpPr/>
            <p:nvPr/>
          </p:nvSpPr>
          <p:spPr>
            <a:xfrm>
              <a:off x="1032579" y="1734269"/>
              <a:ext cx="133439" cy="87335"/>
            </a:xfrm>
            <a:prstGeom prst="mathMin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8100" dist="25400" dir="5400000" rotWithShape="0">
                <a:schemeClr val="tx1">
                  <a:lumMod val="95000"/>
                  <a:lumOff val="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32579" y="1712435"/>
              <a:ext cx="133439" cy="1310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008331" y="1698672"/>
              <a:ext cx="133439" cy="1310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rot="5400000">
            <a:off x="3887066" y="3595971"/>
            <a:ext cx="756101" cy="360678"/>
            <a:chOff x="632263" y="1488923"/>
            <a:chExt cx="1601263" cy="694400"/>
          </a:xfrm>
        </p:grpSpPr>
        <p:sp>
          <p:nvSpPr>
            <p:cNvPr id="50" name="Freeform 49"/>
            <p:cNvSpPr/>
            <p:nvPr/>
          </p:nvSpPr>
          <p:spPr>
            <a:xfrm>
              <a:off x="798159" y="2052320"/>
              <a:ext cx="1423345" cy="131003"/>
            </a:xfrm>
            <a:custGeom>
              <a:avLst/>
              <a:gdLst>
                <a:gd name="connsiteX0" fmla="*/ 1453 w 2650785"/>
                <a:gd name="connsiteY0" fmla="*/ 76173 h 234767"/>
                <a:gd name="connsiteX1" fmla="*/ 2493399 w 2650785"/>
                <a:gd name="connsiteY1" fmla="*/ 234065 h 234767"/>
                <a:gd name="connsiteX2" fmla="*/ 2136426 w 2650785"/>
                <a:gd name="connsiteY2" fmla="*/ 7525 h 234767"/>
                <a:gd name="connsiteX3" fmla="*/ 1453 w 2650785"/>
                <a:gd name="connsiteY3" fmla="*/ 76173 h 2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0785" h="234767">
                  <a:moveTo>
                    <a:pt x="1453" y="76173"/>
                  </a:moveTo>
                  <a:cubicBezTo>
                    <a:pt x="60949" y="113930"/>
                    <a:pt x="2137570" y="245506"/>
                    <a:pt x="2493399" y="234065"/>
                  </a:cubicBezTo>
                  <a:cubicBezTo>
                    <a:pt x="2849228" y="222624"/>
                    <a:pt x="2546030" y="36129"/>
                    <a:pt x="2136426" y="7525"/>
                  </a:cubicBezTo>
                  <a:cubicBezTo>
                    <a:pt x="1726822" y="-21079"/>
                    <a:pt x="-58043" y="38416"/>
                    <a:pt x="1453" y="76173"/>
                  </a:cubicBezTo>
                  <a:close/>
                </a:path>
              </a:pathLst>
            </a:custGeom>
            <a:gradFill>
              <a:gsLst>
                <a:gs pos="47000">
                  <a:schemeClr val="tx1">
                    <a:lumMod val="65000"/>
                    <a:lumOff val="35000"/>
                    <a:alpha val="25000"/>
                  </a:schemeClr>
                </a:gs>
                <a:gs pos="100000">
                  <a:schemeClr val="bg1">
                    <a:alpha val="9000"/>
                  </a:schemeClr>
                </a:gs>
              </a:gsLst>
              <a:lin ang="1740000" scaled="0"/>
            </a:gradFill>
            <a:ln>
              <a:noFill/>
            </a:ln>
            <a:effectLst>
              <a:glow rad="101600">
                <a:schemeClr val="bg1">
                  <a:lumMod val="85000"/>
                  <a:alpha val="15000"/>
                </a:schemeClr>
              </a:glow>
              <a:softEdge rad="508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 descr="Battery screen sho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263" y="1488923"/>
              <a:ext cx="1601263" cy="659084"/>
            </a:xfrm>
            <a:prstGeom prst="rect">
              <a:avLst/>
            </a:prstGeom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52" name="Plus 51"/>
            <p:cNvSpPr/>
            <p:nvPr/>
          </p:nvSpPr>
          <p:spPr>
            <a:xfrm>
              <a:off x="2008039" y="1700294"/>
              <a:ext cx="133439" cy="131004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rotWithShape="0">
                <a:schemeClr val="tx1">
                  <a:lumMod val="95000"/>
                  <a:lumOff val="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inus 52"/>
            <p:cNvSpPr/>
            <p:nvPr/>
          </p:nvSpPr>
          <p:spPr>
            <a:xfrm>
              <a:off x="1032579" y="1734269"/>
              <a:ext cx="133439" cy="87335"/>
            </a:xfrm>
            <a:prstGeom prst="mathMin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8100" dist="25400" dir="5400000" rotWithShape="0">
                <a:schemeClr val="tx1">
                  <a:lumMod val="95000"/>
                  <a:lumOff val="5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32578" y="1712434"/>
              <a:ext cx="133440" cy="1310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008331" y="1698672"/>
              <a:ext cx="133439" cy="1310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Plus 42"/>
          <p:cNvSpPr/>
          <p:nvPr/>
        </p:nvSpPr>
        <p:spPr>
          <a:xfrm>
            <a:off x="4796985" y="3500408"/>
            <a:ext cx="498940" cy="498940"/>
          </a:xfrm>
          <a:prstGeom prst="mathPlus">
            <a:avLst/>
          </a:prstGeom>
          <a:solidFill>
            <a:srgbClr val="FF6600"/>
          </a:solidFill>
          <a:ln>
            <a:noFill/>
          </a:ln>
          <a:effectLst>
            <a:outerShdw blurRad="111125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5213401" y="3348008"/>
            <a:ext cx="1177815" cy="884670"/>
            <a:chOff x="5213401" y="3348008"/>
            <a:chExt cx="1177815" cy="884670"/>
          </a:xfrm>
        </p:grpSpPr>
        <p:sp>
          <p:nvSpPr>
            <p:cNvPr id="8" name="Rectangle 7"/>
            <p:cNvSpPr/>
            <p:nvPr/>
          </p:nvSpPr>
          <p:spPr>
            <a:xfrm>
              <a:off x="5453975" y="3478179"/>
              <a:ext cx="712279" cy="391267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213401" y="3348008"/>
              <a:ext cx="1177815" cy="884670"/>
              <a:chOff x="5213401" y="3348008"/>
              <a:chExt cx="1177815" cy="884670"/>
            </a:xfrm>
          </p:grpSpPr>
          <p:pic>
            <p:nvPicPr>
              <p:cNvPr id="3" name="Picture 2" descr="16815779_s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4222" r="9822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401" y="3348008"/>
                <a:ext cx="1177815" cy="884670"/>
              </a:xfrm>
              <a:prstGeom prst="rect">
                <a:avLst/>
              </a:prstGeom>
            </p:spPr>
          </p:pic>
          <p:pic>
            <p:nvPicPr>
              <p:cNvPr id="57" name="Picture 56" descr="Wireless in cloud-15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562600" y="3505200"/>
                <a:ext cx="478339" cy="317500"/>
              </a:xfrm>
              <a:prstGeom prst="rect">
                <a:avLst/>
              </a:prstGeom>
              <a:ln>
                <a:noFill/>
              </a:ln>
              <a:effectLst>
                <a:outerShdw blurRad="69850" dist="38100" dir="2700000" algn="tl" rotWithShape="0">
                  <a:schemeClr val="bg1">
                    <a:lumMod val="50000"/>
                    <a:alpha val="43000"/>
                  </a:scheme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413008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6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94264" y="5029200"/>
            <a:ext cx="2743200" cy="543984"/>
            <a:chOff x="3124200" y="5094816"/>
            <a:chExt cx="2743200" cy="543984"/>
          </a:xfrm>
        </p:grpSpPr>
        <p:sp>
          <p:nvSpPr>
            <p:cNvPr id="3" name="Rectangle 2"/>
            <p:cNvSpPr/>
            <p:nvPr/>
          </p:nvSpPr>
          <p:spPr>
            <a:xfrm>
              <a:off x="3124200" y="5181600"/>
              <a:ext cx="2743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276600" y="5094816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4" y="2209800"/>
            <a:ext cx="7443788" cy="2332615"/>
          </a:xfrm>
          <a:prstGeom prst="rect">
            <a:avLst/>
          </a:prstGeom>
          <a:noFill/>
          <a:ln>
            <a:noFill/>
          </a:ln>
          <a:effectLst>
            <a:outerShdw blurRad="101600" dist="35921" dir="2700000" algn="ctr" rotWithShape="0">
              <a:schemeClr val="tx1">
                <a:lumMod val="65000"/>
                <a:lumOff val="35000"/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0359" y="3256718"/>
            <a:ext cx="7105148" cy="0"/>
          </a:xfrm>
          <a:prstGeom prst="line">
            <a:avLst/>
          </a:prstGeom>
          <a:ln w="19050"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63539" y="2703990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504" y="3419263"/>
            <a:ext cx="19267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Off-Peak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706" y="3030854"/>
            <a:ext cx="1926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Current rate</a:t>
            </a:r>
            <a:endParaRPr lang="en-US" sz="1000" dirty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HOW IT WORKS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Peak and off-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p</a:t>
            </a: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eak rates vs.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c</a:t>
            </a: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urrent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r</a:t>
            </a: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ate  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8464" y="2325210"/>
            <a:ext cx="609600" cy="1050898"/>
            <a:chOff x="3733800" y="2553810"/>
            <a:chExt cx="609600" cy="105089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59190" y="2558553"/>
              <a:ext cx="484210" cy="1046155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733800" y="2553810"/>
              <a:ext cx="123076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457592" y="2098175"/>
            <a:ext cx="1406555" cy="44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Home Dynamic </a:t>
            </a:r>
            <a:br>
              <a:rPr lang="en-US" sz="105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</a:b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Load Profile - kW </a:t>
            </a:r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08864" y="2908743"/>
            <a:ext cx="0" cy="14346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53272" y="3125913"/>
            <a:ext cx="7116034" cy="901966"/>
          </a:xfrm>
          <a:custGeom>
            <a:avLst/>
            <a:gdLst>
              <a:gd name="connsiteX0" fmla="*/ 0 w 11906250"/>
              <a:gd name="connsiteY0" fmla="*/ 1114400 h 1431194"/>
              <a:gd name="connsiteX1" fmla="*/ 2047875 w 11906250"/>
              <a:gd name="connsiteY1" fmla="*/ 1409675 h 1431194"/>
              <a:gd name="connsiteX2" fmla="*/ 2647950 w 11906250"/>
              <a:gd name="connsiteY2" fmla="*/ 1400150 h 1431194"/>
              <a:gd name="connsiteX3" fmla="*/ 2867025 w 11906250"/>
              <a:gd name="connsiteY3" fmla="*/ 1333475 h 1431194"/>
              <a:gd name="connsiteX4" fmla="*/ 8162925 w 11906250"/>
              <a:gd name="connsiteY4" fmla="*/ 28550 h 1431194"/>
              <a:gd name="connsiteX5" fmla="*/ 9858375 w 11906250"/>
              <a:gd name="connsiteY5" fmla="*/ 495275 h 1431194"/>
              <a:gd name="connsiteX6" fmla="*/ 11906250 w 11906250"/>
              <a:gd name="connsiteY6" fmla="*/ 1219175 h 1431194"/>
              <a:gd name="connsiteX7" fmla="*/ 11906250 w 11906250"/>
              <a:gd name="connsiteY7" fmla="*/ 1219175 h 1431194"/>
              <a:gd name="connsiteX0" fmla="*/ 0 w 11906250"/>
              <a:gd name="connsiteY0" fmla="*/ 1118728 h 1435522"/>
              <a:gd name="connsiteX1" fmla="*/ 2047875 w 11906250"/>
              <a:gd name="connsiteY1" fmla="*/ 1414003 h 1435522"/>
              <a:gd name="connsiteX2" fmla="*/ 2647950 w 11906250"/>
              <a:gd name="connsiteY2" fmla="*/ 1404478 h 1435522"/>
              <a:gd name="connsiteX3" fmla="*/ 2867025 w 11906250"/>
              <a:gd name="connsiteY3" fmla="*/ 1337803 h 1435522"/>
              <a:gd name="connsiteX4" fmla="*/ 8162925 w 11906250"/>
              <a:gd name="connsiteY4" fmla="*/ 32878 h 1435522"/>
              <a:gd name="connsiteX5" fmla="*/ 9867900 w 11906250"/>
              <a:gd name="connsiteY5" fmla="*/ 461503 h 1435522"/>
              <a:gd name="connsiteX6" fmla="*/ 11906250 w 11906250"/>
              <a:gd name="connsiteY6" fmla="*/ 1223503 h 1435522"/>
              <a:gd name="connsiteX7" fmla="*/ 11906250 w 11906250"/>
              <a:gd name="connsiteY7" fmla="*/ 1223503 h 1435522"/>
              <a:gd name="connsiteX0" fmla="*/ 0 w 11906250"/>
              <a:gd name="connsiteY0" fmla="*/ 1123354 h 1440148"/>
              <a:gd name="connsiteX1" fmla="*/ 2047875 w 11906250"/>
              <a:gd name="connsiteY1" fmla="*/ 1418629 h 1440148"/>
              <a:gd name="connsiteX2" fmla="*/ 2647950 w 11906250"/>
              <a:gd name="connsiteY2" fmla="*/ 1409104 h 1440148"/>
              <a:gd name="connsiteX3" fmla="*/ 2867025 w 11906250"/>
              <a:gd name="connsiteY3" fmla="*/ 1342429 h 1440148"/>
              <a:gd name="connsiteX4" fmla="*/ 8162925 w 11906250"/>
              <a:gd name="connsiteY4" fmla="*/ 37504 h 1440148"/>
              <a:gd name="connsiteX5" fmla="*/ 9867900 w 11906250"/>
              <a:gd name="connsiteY5" fmla="*/ 466129 h 1440148"/>
              <a:gd name="connsiteX6" fmla="*/ 11906250 w 11906250"/>
              <a:gd name="connsiteY6" fmla="*/ 1228129 h 1440148"/>
              <a:gd name="connsiteX7" fmla="*/ 11906250 w 11906250"/>
              <a:gd name="connsiteY7" fmla="*/ 1228129 h 1440148"/>
              <a:gd name="connsiteX0" fmla="*/ 0 w 11906250"/>
              <a:gd name="connsiteY0" fmla="*/ 1129216 h 1446010"/>
              <a:gd name="connsiteX1" fmla="*/ 2047875 w 11906250"/>
              <a:gd name="connsiteY1" fmla="*/ 1424491 h 1446010"/>
              <a:gd name="connsiteX2" fmla="*/ 2647950 w 11906250"/>
              <a:gd name="connsiteY2" fmla="*/ 1414966 h 1446010"/>
              <a:gd name="connsiteX3" fmla="*/ 2867025 w 11906250"/>
              <a:gd name="connsiteY3" fmla="*/ 1348291 h 1446010"/>
              <a:gd name="connsiteX4" fmla="*/ 8162925 w 11906250"/>
              <a:gd name="connsiteY4" fmla="*/ 43366 h 1446010"/>
              <a:gd name="connsiteX5" fmla="*/ 9915525 w 11906250"/>
              <a:gd name="connsiteY5" fmla="*/ 433891 h 1446010"/>
              <a:gd name="connsiteX6" fmla="*/ 11906250 w 11906250"/>
              <a:gd name="connsiteY6" fmla="*/ 1233991 h 1446010"/>
              <a:gd name="connsiteX7" fmla="*/ 11906250 w 11906250"/>
              <a:gd name="connsiteY7" fmla="*/ 1233991 h 1446010"/>
              <a:gd name="connsiteX0" fmla="*/ 0 w 11944350"/>
              <a:gd name="connsiteY0" fmla="*/ 1012857 h 1454629"/>
              <a:gd name="connsiteX1" fmla="*/ 2085975 w 11944350"/>
              <a:gd name="connsiteY1" fmla="*/ 1424491 h 1454629"/>
              <a:gd name="connsiteX2" fmla="*/ 2686050 w 11944350"/>
              <a:gd name="connsiteY2" fmla="*/ 1414966 h 1454629"/>
              <a:gd name="connsiteX3" fmla="*/ 2905125 w 11944350"/>
              <a:gd name="connsiteY3" fmla="*/ 1348291 h 1454629"/>
              <a:gd name="connsiteX4" fmla="*/ 8201025 w 11944350"/>
              <a:gd name="connsiteY4" fmla="*/ 43366 h 1454629"/>
              <a:gd name="connsiteX5" fmla="*/ 9953625 w 11944350"/>
              <a:gd name="connsiteY5" fmla="*/ 433891 h 1454629"/>
              <a:gd name="connsiteX6" fmla="*/ 11944350 w 11944350"/>
              <a:gd name="connsiteY6" fmla="*/ 1233991 h 1454629"/>
              <a:gd name="connsiteX7" fmla="*/ 11944350 w 11944350"/>
              <a:gd name="connsiteY7" fmla="*/ 1233991 h 1454629"/>
              <a:gd name="connsiteX0" fmla="*/ 0 w 11858625"/>
              <a:gd name="connsiteY0" fmla="*/ 1165018 h 1443358"/>
              <a:gd name="connsiteX1" fmla="*/ 2000250 w 11858625"/>
              <a:gd name="connsiteY1" fmla="*/ 1424491 h 1443358"/>
              <a:gd name="connsiteX2" fmla="*/ 2600325 w 11858625"/>
              <a:gd name="connsiteY2" fmla="*/ 1414966 h 1443358"/>
              <a:gd name="connsiteX3" fmla="*/ 2819400 w 11858625"/>
              <a:gd name="connsiteY3" fmla="*/ 1348291 h 1443358"/>
              <a:gd name="connsiteX4" fmla="*/ 8115300 w 11858625"/>
              <a:gd name="connsiteY4" fmla="*/ 43366 h 1443358"/>
              <a:gd name="connsiteX5" fmla="*/ 9867900 w 11858625"/>
              <a:gd name="connsiteY5" fmla="*/ 433891 h 1443358"/>
              <a:gd name="connsiteX6" fmla="*/ 11858625 w 11858625"/>
              <a:gd name="connsiteY6" fmla="*/ 1233991 h 1443358"/>
              <a:gd name="connsiteX7" fmla="*/ 11858625 w 11858625"/>
              <a:gd name="connsiteY7" fmla="*/ 1233991 h 1443358"/>
              <a:gd name="connsiteX0" fmla="*/ 0 w 11858625"/>
              <a:gd name="connsiteY0" fmla="*/ 1184578 h 1462918"/>
              <a:gd name="connsiteX1" fmla="*/ 2000250 w 11858625"/>
              <a:gd name="connsiteY1" fmla="*/ 1444051 h 1462918"/>
              <a:gd name="connsiteX2" fmla="*/ 2600325 w 11858625"/>
              <a:gd name="connsiteY2" fmla="*/ 1434526 h 1462918"/>
              <a:gd name="connsiteX3" fmla="*/ 2819400 w 11858625"/>
              <a:gd name="connsiteY3" fmla="*/ 1367851 h 1462918"/>
              <a:gd name="connsiteX4" fmla="*/ 8115300 w 11858625"/>
              <a:gd name="connsiteY4" fmla="*/ 62926 h 1462918"/>
              <a:gd name="connsiteX5" fmla="*/ 10115550 w 11858625"/>
              <a:gd name="connsiteY5" fmla="*/ 354993 h 1462918"/>
              <a:gd name="connsiteX6" fmla="*/ 11858625 w 11858625"/>
              <a:gd name="connsiteY6" fmla="*/ 1253551 h 1462918"/>
              <a:gd name="connsiteX7" fmla="*/ 11858625 w 11858625"/>
              <a:gd name="connsiteY7" fmla="*/ 1253551 h 1462918"/>
              <a:gd name="connsiteX0" fmla="*/ 0 w 11858625"/>
              <a:gd name="connsiteY0" fmla="*/ 1191778 h 1470118"/>
              <a:gd name="connsiteX1" fmla="*/ 2000250 w 11858625"/>
              <a:gd name="connsiteY1" fmla="*/ 1451251 h 1470118"/>
              <a:gd name="connsiteX2" fmla="*/ 2600325 w 11858625"/>
              <a:gd name="connsiteY2" fmla="*/ 1441726 h 1470118"/>
              <a:gd name="connsiteX3" fmla="*/ 2819400 w 11858625"/>
              <a:gd name="connsiteY3" fmla="*/ 1375051 h 1470118"/>
              <a:gd name="connsiteX4" fmla="*/ 8115300 w 11858625"/>
              <a:gd name="connsiteY4" fmla="*/ 70126 h 1470118"/>
              <a:gd name="connsiteX5" fmla="*/ 10115550 w 11858625"/>
              <a:gd name="connsiteY5" fmla="*/ 362193 h 1470118"/>
              <a:gd name="connsiteX6" fmla="*/ 11858625 w 11858625"/>
              <a:gd name="connsiteY6" fmla="*/ 1260751 h 1470118"/>
              <a:gd name="connsiteX7" fmla="*/ 11858625 w 11858625"/>
              <a:gd name="connsiteY7" fmla="*/ 1260751 h 147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8625" h="1470118">
                <a:moveTo>
                  <a:pt x="0" y="1191778"/>
                </a:moveTo>
                <a:cubicBezTo>
                  <a:pt x="695325" y="1328989"/>
                  <a:pt x="1566863" y="1409593"/>
                  <a:pt x="2000250" y="1451251"/>
                </a:cubicBezTo>
                <a:cubicBezTo>
                  <a:pt x="2433637" y="1492909"/>
                  <a:pt x="2463800" y="1454426"/>
                  <a:pt x="2600325" y="1441726"/>
                </a:cubicBezTo>
                <a:cubicBezTo>
                  <a:pt x="2736850" y="1429026"/>
                  <a:pt x="2819400" y="1375051"/>
                  <a:pt x="2819400" y="1375051"/>
                </a:cubicBezTo>
                <a:cubicBezTo>
                  <a:pt x="3738563" y="1146451"/>
                  <a:pt x="6899275" y="238936"/>
                  <a:pt x="8115300" y="70126"/>
                </a:cubicBezTo>
                <a:cubicBezTo>
                  <a:pt x="9331325" y="-98684"/>
                  <a:pt x="9548813" y="52327"/>
                  <a:pt x="10115550" y="362193"/>
                </a:cubicBezTo>
                <a:cubicBezTo>
                  <a:pt x="10682287" y="672059"/>
                  <a:pt x="11568113" y="1110991"/>
                  <a:pt x="11858625" y="1260751"/>
                </a:cubicBezTo>
                <a:lnTo>
                  <a:pt x="11858625" y="1260751"/>
                </a:lnTo>
              </a:path>
            </a:pathLst>
          </a:custGeom>
          <a:noFill/>
          <a:ln w="2159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25" name="Rectangle 24"/>
          <p:cNvSpPr/>
          <p:nvPr/>
        </p:nvSpPr>
        <p:spPr>
          <a:xfrm>
            <a:off x="732529" y="4945188"/>
            <a:ext cx="3200400" cy="6137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endParaRPr lang="en-US" sz="9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 majority of household power demand 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occurs during the hours of 8 am to 9 pm</a:t>
            </a:r>
            <a:endParaRPr lang="en-US" sz="95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27037" y="3071512"/>
            <a:ext cx="1066800" cy="223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Cost per kWh</a:t>
            </a:r>
            <a:endParaRPr lang="en-US" sz="8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8764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16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1241" y="5548836"/>
            <a:ext cx="2743200" cy="814190"/>
            <a:chOff x="611229" y="5548836"/>
            <a:chExt cx="2743200" cy="814190"/>
          </a:xfrm>
        </p:grpSpPr>
        <p:sp>
          <p:nvSpPr>
            <p:cNvPr id="38" name="Rectangle 37"/>
            <p:cNvSpPr/>
            <p:nvPr/>
          </p:nvSpPr>
          <p:spPr>
            <a:xfrm>
              <a:off x="611229" y="5635620"/>
              <a:ext cx="2743200" cy="7274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763629" y="5548836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2248695"/>
            <a:ext cx="7443788" cy="2305906"/>
          </a:xfrm>
          <a:prstGeom prst="rect">
            <a:avLst/>
          </a:prstGeom>
          <a:noFill/>
          <a:ln>
            <a:noFill/>
          </a:ln>
          <a:effectLst>
            <a:outerShdw blurRad="101600" dist="35921" dir="2700000" algn="ctr" rotWithShape="0">
              <a:schemeClr val="tx1">
                <a:lumMod val="65000"/>
                <a:lumOff val="35000"/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HOW IT WORKS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Peak and off-peak rate vs. current </a:t>
            </a:r>
            <a:r>
              <a:rPr lang="en-US" sz="1400" i="1" dirty="0">
                <a:solidFill>
                  <a:srgbClr val="FF6600"/>
                </a:solidFill>
                <a:latin typeface="Century Gothic"/>
                <a:cs typeface="Century Gothic"/>
              </a:rPr>
              <a:t>r</a:t>
            </a: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ate  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871506" y="2128860"/>
            <a:ext cx="130035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FBB323"/>
                </a:solidFill>
                <a:latin typeface="Century Gothic"/>
                <a:cs typeface="Century Gothic"/>
              </a:rPr>
              <a:t>Solar peak hours</a:t>
            </a:r>
            <a:endParaRPr lang="en-US" sz="1050" dirty="0">
              <a:solidFill>
                <a:srgbClr val="FBB323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81412" y="3569495"/>
            <a:ext cx="190500" cy="812800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9">
                <a:moveTo>
                  <a:pt x="0" y="65315"/>
                </a:moveTo>
                <a:lnTo>
                  <a:pt x="190500" y="0"/>
                </a:lnTo>
                <a:lnTo>
                  <a:pt x="190500" y="831819"/>
                </a:lnTo>
                <a:lnTo>
                  <a:pt x="0" y="831819"/>
                </a:lnTo>
                <a:lnTo>
                  <a:pt x="0" y="6531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9"/>
          <p:cNvSpPr/>
          <p:nvPr/>
        </p:nvSpPr>
        <p:spPr>
          <a:xfrm>
            <a:off x="5156426" y="3207545"/>
            <a:ext cx="353786" cy="117474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201386"/>
              <a:gd name="connsiteY0" fmla="*/ 23406 h 831819"/>
              <a:gd name="connsiteX1" fmla="*/ 201386 w 201386"/>
              <a:gd name="connsiteY1" fmla="*/ 0 h 831819"/>
              <a:gd name="connsiteX2" fmla="*/ 201386 w 201386"/>
              <a:gd name="connsiteY2" fmla="*/ 831819 h 831819"/>
              <a:gd name="connsiteX3" fmla="*/ 10886 w 201386"/>
              <a:gd name="connsiteY3" fmla="*/ 831819 h 831819"/>
              <a:gd name="connsiteX4" fmla="*/ 0 w 201386"/>
              <a:gd name="connsiteY4" fmla="*/ 23406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86" h="831819">
                <a:moveTo>
                  <a:pt x="0" y="23406"/>
                </a:moveTo>
                <a:lnTo>
                  <a:pt x="201386" y="0"/>
                </a:lnTo>
                <a:lnTo>
                  <a:pt x="201386" y="831819"/>
                </a:lnTo>
                <a:lnTo>
                  <a:pt x="10886" y="831819"/>
                </a:lnTo>
                <a:lnTo>
                  <a:pt x="0" y="2340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9"/>
          <p:cNvSpPr/>
          <p:nvPr/>
        </p:nvSpPr>
        <p:spPr>
          <a:xfrm>
            <a:off x="6919911" y="3531486"/>
            <a:ext cx="95987" cy="85080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190500"/>
              <a:gd name="connsiteY0" fmla="*/ 0 h 766504"/>
              <a:gd name="connsiteX1" fmla="*/ 190500 w 190500"/>
              <a:gd name="connsiteY1" fmla="*/ 21771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10886 w 190500"/>
              <a:gd name="connsiteY0" fmla="*/ 0 h 799161"/>
              <a:gd name="connsiteX1" fmla="*/ 190500 w 190500"/>
              <a:gd name="connsiteY1" fmla="*/ 54428 h 799161"/>
              <a:gd name="connsiteX2" fmla="*/ 190500 w 190500"/>
              <a:gd name="connsiteY2" fmla="*/ 799161 h 799161"/>
              <a:gd name="connsiteX3" fmla="*/ 0 w 190500"/>
              <a:gd name="connsiteY3" fmla="*/ 799161 h 799161"/>
              <a:gd name="connsiteX4" fmla="*/ 10886 w 190500"/>
              <a:gd name="connsiteY4" fmla="*/ 0 h 799161"/>
              <a:gd name="connsiteX0" fmla="*/ 10886 w 190500"/>
              <a:gd name="connsiteY0" fmla="*/ 0 h 831818"/>
              <a:gd name="connsiteX1" fmla="*/ 190500 w 190500"/>
              <a:gd name="connsiteY1" fmla="*/ 87085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  <a:gd name="connsiteX0" fmla="*/ 10886 w 190500"/>
              <a:gd name="connsiteY0" fmla="*/ 0 h 831818"/>
              <a:gd name="connsiteX1" fmla="*/ 190500 w 190500"/>
              <a:gd name="connsiteY1" fmla="*/ 54428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8">
                <a:moveTo>
                  <a:pt x="10886" y="0"/>
                </a:moveTo>
                <a:lnTo>
                  <a:pt x="190500" y="54428"/>
                </a:lnTo>
                <a:lnTo>
                  <a:pt x="190500" y="831818"/>
                </a:lnTo>
                <a:lnTo>
                  <a:pt x="0" y="831818"/>
                </a:lnTo>
                <a:lnTo>
                  <a:pt x="10886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09716" y="2219849"/>
            <a:ext cx="822387" cy="307777"/>
          </a:xfrm>
          <a:prstGeom prst="rect">
            <a:avLst/>
          </a:prstGeom>
          <a:ln w="6350" cmpd="sng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r>
              <a:rPr lang="en-US" sz="1050" dirty="0" smtClean="0">
                <a:latin typeface="Century Gothic"/>
                <a:cs typeface="Century Gothic"/>
              </a:rPr>
              <a:t>Blackouts</a:t>
            </a:r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678887" y="2742885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852" y="3458158"/>
            <a:ext cx="19267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Off-Peak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111689" y="3110407"/>
            <a:ext cx="1066800" cy="223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Cost per kWh</a:t>
            </a:r>
            <a:endParaRPr lang="en-US" sz="8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62908" y="2279884"/>
            <a:ext cx="609600" cy="762000"/>
            <a:chOff x="2667000" y="2133600"/>
            <a:chExt cx="914398" cy="109010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819400" y="2133600"/>
              <a:ext cx="762000" cy="1090108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667000" y="2133600"/>
              <a:ext cx="1524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eeform 16"/>
          <p:cNvSpPr/>
          <p:nvPr/>
        </p:nvSpPr>
        <p:spPr>
          <a:xfrm>
            <a:off x="569074" y="3164808"/>
            <a:ext cx="7116034" cy="901966"/>
          </a:xfrm>
          <a:custGeom>
            <a:avLst/>
            <a:gdLst>
              <a:gd name="connsiteX0" fmla="*/ 0 w 11906250"/>
              <a:gd name="connsiteY0" fmla="*/ 1114400 h 1431194"/>
              <a:gd name="connsiteX1" fmla="*/ 2047875 w 11906250"/>
              <a:gd name="connsiteY1" fmla="*/ 1409675 h 1431194"/>
              <a:gd name="connsiteX2" fmla="*/ 2647950 w 11906250"/>
              <a:gd name="connsiteY2" fmla="*/ 1400150 h 1431194"/>
              <a:gd name="connsiteX3" fmla="*/ 2867025 w 11906250"/>
              <a:gd name="connsiteY3" fmla="*/ 1333475 h 1431194"/>
              <a:gd name="connsiteX4" fmla="*/ 8162925 w 11906250"/>
              <a:gd name="connsiteY4" fmla="*/ 28550 h 1431194"/>
              <a:gd name="connsiteX5" fmla="*/ 9858375 w 11906250"/>
              <a:gd name="connsiteY5" fmla="*/ 495275 h 1431194"/>
              <a:gd name="connsiteX6" fmla="*/ 11906250 w 11906250"/>
              <a:gd name="connsiteY6" fmla="*/ 1219175 h 1431194"/>
              <a:gd name="connsiteX7" fmla="*/ 11906250 w 11906250"/>
              <a:gd name="connsiteY7" fmla="*/ 1219175 h 1431194"/>
              <a:gd name="connsiteX0" fmla="*/ 0 w 11906250"/>
              <a:gd name="connsiteY0" fmla="*/ 1118728 h 1435522"/>
              <a:gd name="connsiteX1" fmla="*/ 2047875 w 11906250"/>
              <a:gd name="connsiteY1" fmla="*/ 1414003 h 1435522"/>
              <a:gd name="connsiteX2" fmla="*/ 2647950 w 11906250"/>
              <a:gd name="connsiteY2" fmla="*/ 1404478 h 1435522"/>
              <a:gd name="connsiteX3" fmla="*/ 2867025 w 11906250"/>
              <a:gd name="connsiteY3" fmla="*/ 1337803 h 1435522"/>
              <a:gd name="connsiteX4" fmla="*/ 8162925 w 11906250"/>
              <a:gd name="connsiteY4" fmla="*/ 32878 h 1435522"/>
              <a:gd name="connsiteX5" fmla="*/ 9867900 w 11906250"/>
              <a:gd name="connsiteY5" fmla="*/ 461503 h 1435522"/>
              <a:gd name="connsiteX6" fmla="*/ 11906250 w 11906250"/>
              <a:gd name="connsiteY6" fmla="*/ 1223503 h 1435522"/>
              <a:gd name="connsiteX7" fmla="*/ 11906250 w 11906250"/>
              <a:gd name="connsiteY7" fmla="*/ 1223503 h 1435522"/>
              <a:gd name="connsiteX0" fmla="*/ 0 w 11906250"/>
              <a:gd name="connsiteY0" fmla="*/ 1123354 h 1440148"/>
              <a:gd name="connsiteX1" fmla="*/ 2047875 w 11906250"/>
              <a:gd name="connsiteY1" fmla="*/ 1418629 h 1440148"/>
              <a:gd name="connsiteX2" fmla="*/ 2647950 w 11906250"/>
              <a:gd name="connsiteY2" fmla="*/ 1409104 h 1440148"/>
              <a:gd name="connsiteX3" fmla="*/ 2867025 w 11906250"/>
              <a:gd name="connsiteY3" fmla="*/ 1342429 h 1440148"/>
              <a:gd name="connsiteX4" fmla="*/ 8162925 w 11906250"/>
              <a:gd name="connsiteY4" fmla="*/ 37504 h 1440148"/>
              <a:gd name="connsiteX5" fmla="*/ 9867900 w 11906250"/>
              <a:gd name="connsiteY5" fmla="*/ 466129 h 1440148"/>
              <a:gd name="connsiteX6" fmla="*/ 11906250 w 11906250"/>
              <a:gd name="connsiteY6" fmla="*/ 1228129 h 1440148"/>
              <a:gd name="connsiteX7" fmla="*/ 11906250 w 11906250"/>
              <a:gd name="connsiteY7" fmla="*/ 1228129 h 1440148"/>
              <a:gd name="connsiteX0" fmla="*/ 0 w 11906250"/>
              <a:gd name="connsiteY0" fmla="*/ 1129216 h 1446010"/>
              <a:gd name="connsiteX1" fmla="*/ 2047875 w 11906250"/>
              <a:gd name="connsiteY1" fmla="*/ 1424491 h 1446010"/>
              <a:gd name="connsiteX2" fmla="*/ 2647950 w 11906250"/>
              <a:gd name="connsiteY2" fmla="*/ 1414966 h 1446010"/>
              <a:gd name="connsiteX3" fmla="*/ 2867025 w 11906250"/>
              <a:gd name="connsiteY3" fmla="*/ 1348291 h 1446010"/>
              <a:gd name="connsiteX4" fmla="*/ 8162925 w 11906250"/>
              <a:gd name="connsiteY4" fmla="*/ 43366 h 1446010"/>
              <a:gd name="connsiteX5" fmla="*/ 9915525 w 11906250"/>
              <a:gd name="connsiteY5" fmla="*/ 433891 h 1446010"/>
              <a:gd name="connsiteX6" fmla="*/ 11906250 w 11906250"/>
              <a:gd name="connsiteY6" fmla="*/ 1233991 h 1446010"/>
              <a:gd name="connsiteX7" fmla="*/ 11906250 w 11906250"/>
              <a:gd name="connsiteY7" fmla="*/ 1233991 h 1446010"/>
              <a:gd name="connsiteX0" fmla="*/ 0 w 11944350"/>
              <a:gd name="connsiteY0" fmla="*/ 1012857 h 1454629"/>
              <a:gd name="connsiteX1" fmla="*/ 2085975 w 11944350"/>
              <a:gd name="connsiteY1" fmla="*/ 1424491 h 1454629"/>
              <a:gd name="connsiteX2" fmla="*/ 2686050 w 11944350"/>
              <a:gd name="connsiteY2" fmla="*/ 1414966 h 1454629"/>
              <a:gd name="connsiteX3" fmla="*/ 2905125 w 11944350"/>
              <a:gd name="connsiteY3" fmla="*/ 1348291 h 1454629"/>
              <a:gd name="connsiteX4" fmla="*/ 8201025 w 11944350"/>
              <a:gd name="connsiteY4" fmla="*/ 43366 h 1454629"/>
              <a:gd name="connsiteX5" fmla="*/ 9953625 w 11944350"/>
              <a:gd name="connsiteY5" fmla="*/ 433891 h 1454629"/>
              <a:gd name="connsiteX6" fmla="*/ 11944350 w 11944350"/>
              <a:gd name="connsiteY6" fmla="*/ 1233991 h 1454629"/>
              <a:gd name="connsiteX7" fmla="*/ 11944350 w 11944350"/>
              <a:gd name="connsiteY7" fmla="*/ 1233991 h 1454629"/>
              <a:gd name="connsiteX0" fmla="*/ 0 w 11858625"/>
              <a:gd name="connsiteY0" fmla="*/ 1165018 h 1443358"/>
              <a:gd name="connsiteX1" fmla="*/ 2000250 w 11858625"/>
              <a:gd name="connsiteY1" fmla="*/ 1424491 h 1443358"/>
              <a:gd name="connsiteX2" fmla="*/ 2600325 w 11858625"/>
              <a:gd name="connsiteY2" fmla="*/ 1414966 h 1443358"/>
              <a:gd name="connsiteX3" fmla="*/ 2819400 w 11858625"/>
              <a:gd name="connsiteY3" fmla="*/ 1348291 h 1443358"/>
              <a:gd name="connsiteX4" fmla="*/ 8115300 w 11858625"/>
              <a:gd name="connsiteY4" fmla="*/ 43366 h 1443358"/>
              <a:gd name="connsiteX5" fmla="*/ 9867900 w 11858625"/>
              <a:gd name="connsiteY5" fmla="*/ 433891 h 1443358"/>
              <a:gd name="connsiteX6" fmla="*/ 11858625 w 11858625"/>
              <a:gd name="connsiteY6" fmla="*/ 1233991 h 1443358"/>
              <a:gd name="connsiteX7" fmla="*/ 11858625 w 11858625"/>
              <a:gd name="connsiteY7" fmla="*/ 1233991 h 1443358"/>
              <a:gd name="connsiteX0" fmla="*/ 0 w 11858625"/>
              <a:gd name="connsiteY0" fmla="*/ 1184578 h 1462918"/>
              <a:gd name="connsiteX1" fmla="*/ 2000250 w 11858625"/>
              <a:gd name="connsiteY1" fmla="*/ 1444051 h 1462918"/>
              <a:gd name="connsiteX2" fmla="*/ 2600325 w 11858625"/>
              <a:gd name="connsiteY2" fmla="*/ 1434526 h 1462918"/>
              <a:gd name="connsiteX3" fmla="*/ 2819400 w 11858625"/>
              <a:gd name="connsiteY3" fmla="*/ 1367851 h 1462918"/>
              <a:gd name="connsiteX4" fmla="*/ 8115300 w 11858625"/>
              <a:gd name="connsiteY4" fmla="*/ 62926 h 1462918"/>
              <a:gd name="connsiteX5" fmla="*/ 10115550 w 11858625"/>
              <a:gd name="connsiteY5" fmla="*/ 354993 h 1462918"/>
              <a:gd name="connsiteX6" fmla="*/ 11858625 w 11858625"/>
              <a:gd name="connsiteY6" fmla="*/ 1253551 h 1462918"/>
              <a:gd name="connsiteX7" fmla="*/ 11858625 w 11858625"/>
              <a:gd name="connsiteY7" fmla="*/ 1253551 h 1462918"/>
              <a:gd name="connsiteX0" fmla="*/ 0 w 11858625"/>
              <a:gd name="connsiteY0" fmla="*/ 1191778 h 1470118"/>
              <a:gd name="connsiteX1" fmla="*/ 2000250 w 11858625"/>
              <a:gd name="connsiteY1" fmla="*/ 1451251 h 1470118"/>
              <a:gd name="connsiteX2" fmla="*/ 2600325 w 11858625"/>
              <a:gd name="connsiteY2" fmla="*/ 1441726 h 1470118"/>
              <a:gd name="connsiteX3" fmla="*/ 2819400 w 11858625"/>
              <a:gd name="connsiteY3" fmla="*/ 1375051 h 1470118"/>
              <a:gd name="connsiteX4" fmla="*/ 8115300 w 11858625"/>
              <a:gd name="connsiteY4" fmla="*/ 70126 h 1470118"/>
              <a:gd name="connsiteX5" fmla="*/ 10115550 w 11858625"/>
              <a:gd name="connsiteY5" fmla="*/ 362193 h 1470118"/>
              <a:gd name="connsiteX6" fmla="*/ 11858625 w 11858625"/>
              <a:gd name="connsiteY6" fmla="*/ 1260751 h 1470118"/>
              <a:gd name="connsiteX7" fmla="*/ 11858625 w 11858625"/>
              <a:gd name="connsiteY7" fmla="*/ 1260751 h 147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8625" h="1470118">
                <a:moveTo>
                  <a:pt x="0" y="1191778"/>
                </a:moveTo>
                <a:cubicBezTo>
                  <a:pt x="695325" y="1328989"/>
                  <a:pt x="1566863" y="1409593"/>
                  <a:pt x="2000250" y="1451251"/>
                </a:cubicBezTo>
                <a:cubicBezTo>
                  <a:pt x="2433637" y="1492909"/>
                  <a:pt x="2463800" y="1454426"/>
                  <a:pt x="2600325" y="1441726"/>
                </a:cubicBezTo>
                <a:cubicBezTo>
                  <a:pt x="2736850" y="1429026"/>
                  <a:pt x="2819400" y="1375051"/>
                  <a:pt x="2819400" y="1375051"/>
                </a:cubicBezTo>
                <a:cubicBezTo>
                  <a:pt x="3738563" y="1146451"/>
                  <a:pt x="6899275" y="238936"/>
                  <a:pt x="8115300" y="70126"/>
                </a:cubicBezTo>
                <a:cubicBezTo>
                  <a:pt x="9331325" y="-98684"/>
                  <a:pt x="9548813" y="52327"/>
                  <a:pt x="10115550" y="362193"/>
                </a:cubicBezTo>
                <a:cubicBezTo>
                  <a:pt x="10682287" y="672059"/>
                  <a:pt x="11568113" y="1110991"/>
                  <a:pt x="11858625" y="1260751"/>
                </a:cubicBezTo>
                <a:lnTo>
                  <a:pt x="11858625" y="1260751"/>
                </a:lnTo>
              </a:path>
            </a:pathLst>
          </a:custGeom>
          <a:noFill/>
          <a:ln w="2159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2048" name="Rectangle 2047"/>
          <p:cNvSpPr/>
          <p:nvPr/>
        </p:nvSpPr>
        <p:spPr>
          <a:xfrm rot="20963836" flipV="1">
            <a:off x="5092960" y="3201362"/>
            <a:ext cx="145854" cy="45719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574083" y="2407575"/>
            <a:ext cx="767726" cy="965673"/>
            <a:chOff x="2816973" y="2258035"/>
            <a:chExt cx="767726" cy="96567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914901" y="2260205"/>
              <a:ext cx="669798" cy="96350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816973" y="2258035"/>
              <a:ext cx="100584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711241" y="4857744"/>
            <a:ext cx="2743200" cy="543984"/>
            <a:chOff x="3124200" y="5094816"/>
            <a:chExt cx="2743200" cy="543984"/>
          </a:xfrm>
        </p:grpSpPr>
        <p:sp>
          <p:nvSpPr>
            <p:cNvPr id="32" name="Rectangle 31"/>
            <p:cNvSpPr/>
            <p:nvPr/>
          </p:nvSpPr>
          <p:spPr>
            <a:xfrm>
              <a:off x="3124200" y="5181600"/>
              <a:ext cx="2743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3276600" y="5094816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766273" y="4756965"/>
            <a:ext cx="3200400" cy="632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Most solar power generation occurs 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between 10 am to 2 pm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0981" y="5671828"/>
            <a:ext cx="2753784" cy="61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Brown-outs and rolling black-outs often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appear during peak hours because of 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high demand loading on the grid</a:t>
            </a:r>
          </a:p>
        </p:txBody>
      </p:sp>
    </p:spTree>
    <p:extLst>
      <p:ext uri="{BB962C8B-B14F-4D97-AF65-F5344CB8AC3E}">
        <p14:creationId xmlns:p14="http://schemas.microsoft.com/office/powerpoint/2010/main" val="73393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 animBg="1"/>
      <p:bldP spid="23" grpId="0" animBg="1"/>
      <p:bldP spid="24" grpId="0" animBg="1"/>
      <p:bldP spid="28" grpId="0"/>
      <p:bldP spid="29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2209800"/>
            <a:ext cx="7443788" cy="2305906"/>
          </a:xfrm>
          <a:prstGeom prst="rect">
            <a:avLst/>
          </a:prstGeom>
          <a:noFill/>
          <a:ln>
            <a:noFill/>
          </a:ln>
          <a:effectLst>
            <a:outerShdw blurRad="101600" dist="35921" dir="2700000" algn="ctr" rotWithShape="0">
              <a:schemeClr val="tx1">
                <a:lumMod val="65000"/>
                <a:lumOff val="35000"/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HOW IT WORKS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Solar power generation matched to daytime needs  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78887" y="2703807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852" y="3419080"/>
            <a:ext cx="19267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Off-Peak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-111689" y="3077842"/>
            <a:ext cx="1066800" cy="223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Cost per kWh</a:t>
            </a:r>
            <a:endParaRPr lang="en-US" sz="8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5" name="Rectangle 19"/>
          <p:cNvSpPr/>
          <p:nvPr/>
        </p:nvSpPr>
        <p:spPr>
          <a:xfrm>
            <a:off x="3681412" y="3516923"/>
            <a:ext cx="190500" cy="826294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9">
                <a:moveTo>
                  <a:pt x="0" y="65315"/>
                </a:moveTo>
                <a:lnTo>
                  <a:pt x="190500" y="0"/>
                </a:lnTo>
                <a:lnTo>
                  <a:pt x="190500" y="831819"/>
                </a:lnTo>
                <a:lnTo>
                  <a:pt x="0" y="831819"/>
                </a:lnTo>
                <a:lnTo>
                  <a:pt x="0" y="6531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"/>
          <p:cNvSpPr/>
          <p:nvPr/>
        </p:nvSpPr>
        <p:spPr>
          <a:xfrm>
            <a:off x="5156426" y="3168467"/>
            <a:ext cx="353786" cy="117474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201386"/>
              <a:gd name="connsiteY0" fmla="*/ 23406 h 831819"/>
              <a:gd name="connsiteX1" fmla="*/ 201386 w 201386"/>
              <a:gd name="connsiteY1" fmla="*/ 0 h 831819"/>
              <a:gd name="connsiteX2" fmla="*/ 201386 w 201386"/>
              <a:gd name="connsiteY2" fmla="*/ 831819 h 831819"/>
              <a:gd name="connsiteX3" fmla="*/ 10886 w 201386"/>
              <a:gd name="connsiteY3" fmla="*/ 831819 h 831819"/>
              <a:gd name="connsiteX4" fmla="*/ 0 w 201386"/>
              <a:gd name="connsiteY4" fmla="*/ 23406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86" h="831819">
                <a:moveTo>
                  <a:pt x="0" y="23406"/>
                </a:moveTo>
                <a:lnTo>
                  <a:pt x="201386" y="0"/>
                </a:lnTo>
                <a:lnTo>
                  <a:pt x="201386" y="831819"/>
                </a:lnTo>
                <a:lnTo>
                  <a:pt x="10886" y="831819"/>
                </a:lnTo>
                <a:lnTo>
                  <a:pt x="0" y="2340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19"/>
          <p:cNvSpPr/>
          <p:nvPr/>
        </p:nvSpPr>
        <p:spPr>
          <a:xfrm>
            <a:off x="6919911" y="3492408"/>
            <a:ext cx="95987" cy="85080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190500"/>
              <a:gd name="connsiteY0" fmla="*/ 0 h 766504"/>
              <a:gd name="connsiteX1" fmla="*/ 190500 w 190500"/>
              <a:gd name="connsiteY1" fmla="*/ 21771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10886 w 190500"/>
              <a:gd name="connsiteY0" fmla="*/ 0 h 799161"/>
              <a:gd name="connsiteX1" fmla="*/ 190500 w 190500"/>
              <a:gd name="connsiteY1" fmla="*/ 54428 h 799161"/>
              <a:gd name="connsiteX2" fmla="*/ 190500 w 190500"/>
              <a:gd name="connsiteY2" fmla="*/ 799161 h 799161"/>
              <a:gd name="connsiteX3" fmla="*/ 0 w 190500"/>
              <a:gd name="connsiteY3" fmla="*/ 799161 h 799161"/>
              <a:gd name="connsiteX4" fmla="*/ 10886 w 190500"/>
              <a:gd name="connsiteY4" fmla="*/ 0 h 799161"/>
              <a:gd name="connsiteX0" fmla="*/ 10886 w 190500"/>
              <a:gd name="connsiteY0" fmla="*/ 0 h 831818"/>
              <a:gd name="connsiteX1" fmla="*/ 190500 w 190500"/>
              <a:gd name="connsiteY1" fmla="*/ 87085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  <a:gd name="connsiteX0" fmla="*/ 10886 w 190500"/>
              <a:gd name="connsiteY0" fmla="*/ 0 h 831818"/>
              <a:gd name="connsiteX1" fmla="*/ 190500 w 190500"/>
              <a:gd name="connsiteY1" fmla="*/ 54428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8">
                <a:moveTo>
                  <a:pt x="10886" y="0"/>
                </a:moveTo>
                <a:lnTo>
                  <a:pt x="190500" y="54428"/>
                </a:lnTo>
                <a:lnTo>
                  <a:pt x="190500" y="831818"/>
                </a:lnTo>
                <a:lnTo>
                  <a:pt x="0" y="831818"/>
                </a:lnTo>
                <a:lnTo>
                  <a:pt x="10886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9074" y="3119217"/>
            <a:ext cx="7116034" cy="901966"/>
          </a:xfrm>
          <a:custGeom>
            <a:avLst/>
            <a:gdLst>
              <a:gd name="connsiteX0" fmla="*/ 0 w 11906250"/>
              <a:gd name="connsiteY0" fmla="*/ 1114400 h 1431194"/>
              <a:gd name="connsiteX1" fmla="*/ 2047875 w 11906250"/>
              <a:gd name="connsiteY1" fmla="*/ 1409675 h 1431194"/>
              <a:gd name="connsiteX2" fmla="*/ 2647950 w 11906250"/>
              <a:gd name="connsiteY2" fmla="*/ 1400150 h 1431194"/>
              <a:gd name="connsiteX3" fmla="*/ 2867025 w 11906250"/>
              <a:gd name="connsiteY3" fmla="*/ 1333475 h 1431194"/>
              <a:gd name="connsiteX4" fmla="*/ 8162925 w 11906250"/>
              <a:gd name="connsiteY4" fmla="*/ 28550 h 1431194"/>
              <a:gd name="connsiteX5" fmla="*/ 9858375 w 11906250"/>
              <a:gd name="connsiteY5" fmla="*/ 495275 h 1431194"/>
              <a:gd name="connsiteX6" fmla="*/ 11906250 w 11906250"/>
              <a:gd name="connsiteY6" fmla="*/ 1219175 h 1431194"/>
              <a:gd name="connsiteX7" fmla="*/ 11906250 w 11906250"/>
              <a:gd name="connsiteY7" fmla="*/ 1219175 h 1431194"/>
              <a:gd name="connsiteX0" fmla="*/ 0 w 11906250"/>
              <a:gd name="connsiteY0" fmla="*/ 1118728 h 1435522"/>
              <a:gd name="connsiteX1" fmla="*/ 2047875 w 11906250"/>
              <a:gd name="connsiteY1" fmla="*/ 1414003 h 1435522"/>
              <a:gd name="connsiteX2" fmla="*/ 2647950 w 11906250"/>
              <a:gd name="connsiteY2" fmla="*/ 1404478 h 1435522"/>
              <a:gd name="connsiteX3" fmla="*/ 2867025 w 11906250"/>
              <a:gd name="connsiteY3" fmla="*/ 1337803 h 1435522"/>
              <a:gd name="connsiteX4" fmla="*/ 8162925 w 11906250"/>
              <a:gd name="connsiteY4" fmla="*/ 32878 h 1435522"/>
              <a:gd name="connsiteX5" fmla="*/ 9867900 w 11906250"/>
              <a:gd name="connsiteY5" fmla="*/ 461503 h 1435522"/>
              <a:gd name="connsiteX6" fmla="*/ 11906250 w 11906250"/>
              <a:gd name="connsiteY6" fmla="*/ 1223503 h 1435522"/>
              <a:gd name="connsiteX7" fmla="*/ 11906250 w 11906250"/>
              <a:gd name="connsiteY7" fmla="*/ 1223503 h 1435522"/>
              <a:gd name="connsiteX0" fmla="*/ 0 w 11906250"/>
              <a:gd name="connsiteY0" fmla="*/ 1123354 h 1440148"/>
              <a:gd name="connsiteX1" fmla="*/ 2047875 w 11906250"/>
              <a:gd name="connsiteY1" fmla="*/ 1418629 h 1440148"/>
              <a:gd name="connsiteX2" fmla="*/ 2647950 w 11906250"/>
              <a:gd name="connsiteY2" fmla="*/ 1409104 h 1440148"/>
              <a:gd name="connsiteX3" fmla="*/ 2867025 w 11906250"/>
              <a:gd name="connsiteY3" fmla="*/ 1342429 h 1440148"/>
              <a:gd name="connsiteX4" fmla="*/ 8162925 w 11906250"/>
              <a:gd name="connsiteY4" fmla="*/ 37504 h 1440148"/>
              <a:gd name="connsiteX5" fmla="*/ 9867900 w 11906250"/>
              <a:gd name="connsiteY5" fmla="*/ 466129 h 1440148"/>
              <a:gd name="connsiteX6" fmla="*/ 11906250 w 11906250"/>
              <a:gd name="connsiteY6" fmla="*/ 1228129 h 1440148"/>
              <a:gd name="connsiteX7" fmla="*/ 11906250 w 11906250"/>
              <a:gd name="connsiteY7" fmla="*/ 1228129 h 1440148"/>
              <a:gd name="connsiteX0" fmla="*/ 0 w 11906250"/>
              <a:gd name="connsiteY0" fmla="*/ 1129216 h 1446010"/>
              <a:gd name="connsiteX1" fmla="*/ 2047875 w 11906250"/>
              <a:gd name="connsiteY1" fmla="*/ 1424491 h 1446010"/>
              <a:gd name="connsiteX2" fmla="*/ 2647950 w 11906250"/>
              <a:gd name="connsiteY2" fmla="*/ 1414966 h 1446010"/>
              <a:gd name="connsiteX3" fmla="*/ 2867025 w 11906250"/>
              <a:gd name="connsiteY3" fmla="*/ 1348291 h 1446010"/>
              <a:gd name="connsiteX4" fmla="*/ 8162925 w 11906250"/>
              <a:gd name="connsiteY4" fmla="*/ 43366 h 1446010"/>
              <a:gd name="connsiteX5" fmla="*/ 9915525 w 11906250"/>
              <a:gd name="connsiteY5" fmla="*/ 433891 h 1446010"/>
              <a:gd name="connsiteX6" fmla="*/ 11906250 w 11906250"/>
              <a:gd name="connsiteY6" fmla="*/ 1233991 h 1446010"/>
              <a:gd name="connsiteX7" fmla="*/ 11906250 w 11906250"/>
              <a:gd name="connsiteY7" fmla="*/ 1233991 h 1446010"/>
              <a:gd name="connsiteX0" fmla="*/ 0 w 11944350"/>
              <a:gd name="connsiteY0" fmla="*/ 1012857 h 1454629"/>
              <a:gd name="connsiteX1" fmla="*/ 2085975 w 11944350"/>
              <a:gd name="connsiteY1" fmla="*/ 1424491 h 1454629"/>
              <a:gd name="connsiteX2" fmla="*/ 2686050 w 11944350"/>
              <a:gd name="connsiteY2" fmla="*/ 1414966 h 1454629"/>
              <a:gd name="connsiteX3" fmla="*/ 2905125 w 11944350"/>
              <a:gd name="connsiteY3" fmla="*/ 1348291 h 1454629"/>
              <a:gd name="connsiteX4" fmla="*/ 8201025 w 11944350"/>
              <a:gd name="connsiteY4" fmla="*/ 43366 h 1454629"/>
              <a:gd name="connsiteX5" fmla="*/ 9953625 w 11944350"/>
              <a:gd name="connsiteY5" fmla="*/ 433891 h 1454629"/>
              <a:gd name="connsiteX6" fmla="*/ 11944350 w 11944350"/>
              <a:gd name="connsiteY6" fmla="*/ 1233991 h 1454629"/>
              <a:gd name="connsiteX7" fmla="*/ 11944350 w 11944350"/>
              <a:gd name="connsiteY7" fmla="*/ 1233991 h 1454629"/>
              <a:gd name="connsiteX0" fmla="*/ 0 w 11858625"/>
              <a:gd name="connsiteY0" fmla="*/ 1165018 h 1443358"/>
              <a:gd name="connsiteX1" fmla="*/ 2000250 w 11858625"/>
              <a:gd name="connsiteY1" fmla="*/ 1424491 h 1443358"/>
              <a:gd name="connsiteX2" fmla="*/ 2600325 w 11858625"/>
              <a:gd name="connsiteY2" fmla="*/ 1414966 h 1443358"/>
              <a:gd name="connsiteX3" fmla="*/ 2819400 w 11858625"/>
              <a:gd name="connsiteY3" fmla="*/ 1348291 h 1443358"/>
              <a:gd name="connsiteX4" fmla="*/ 8115300 w 11858625"/>
              <a:gd name="connsiteY4" fmla="*/ 43366 h 1443358"/>
              <a:gd name="connsiteX5" fmla="*/ 9867900 w 11858625"/>
              <a:gd name="connsiteY5" fmla="*/ 433891 h 1443358"/>
              <a:gd name="connsiteX6" fmla="*/ 11858625 w 11858625"/>
              <a:gd name="connsiteY6" fmla="*/ 1233991 h 1443358"/>
              <a:gd name="connsiteX7" fmla="*/ 11858625 w 11858625"/>
              <a:gd name="connsiteY7" fmla="*/ 1233991 h 1443358"/>
              <a:gd name="connsiteX0" fmla="*/ 0 w 11858625"/>
              <a:gd name="connsiteY0" fmla="*/ 1184578 h 1462918"/>
              <a:gd name="connsiteX1" fmla="*/ 2000250 w 11858625"/>
              <a:gd name="connsiteY1" fmla="*/ 1444051 h 1462918"/>
              <a:gd name="connsiteX2" fmla="*/ 2600325 w 11858625"/>
              <a:gd name="connsiteY2" fmla="*/ 1434526 h 1462918"/>
              <a:gd name="connsiteX3" fmla="*/ 2819400 w 11858625"/>
              <a:gd name="connsiteY3" fmla="*/ 1367851 h 1462918"/>
              <a:gd name="connsiteX4" fmla="*/ 8115300 w 11858625"/>
              <a:gd name="connsiteY4" fmla="*/ 62926 h 1462918"/>
              <a:gd name="connsiteX5" fmla="*/ 10115550 w 11858625"/>
              <a:gd name="connsiteY5" fmla="*/ 354993 h 1462918"/>
              <a:gd name="connsiteX6" fmla="*/ 11858625 w 11858625"/>
              <a:gd name="connsiteY6" fmla="*/ 1253551 h 1462918"/>
              <a:gd name="connsiteX7" fmla="*/ 11858625 w 11858625"/>
              <a:gd name="connsiteY7" fmla="*/ 1253551 h 1462918"/>
              <a:gd name="connsiteX0" fmla="*/ 0 w 11858625"/>
              <a:gd name="connsiteY0" fmla="*/ 1191778 h 1470118"/>
              <a:gd name="connsiteX1" fmla="*/ 2000250 w 11858625"/>
              <a:gd name="connsiteY1" fmla="*/ 1451251 h 1470118"/>
              <a:gd name="connsiteX2" fmla="*/ 2600325 w 11858625"/>
              <a:gd name="connsiteY2" fmla="*/ 1441726 h 1470118"/>
              <a:gd name="connsiteX3" fmla="*/ 2819400 w 11858625"/>
              <a:gd name="connsiteY3" fmla="*/ 1375051 h 1470118"/>
              <a:gd name="connsiteX4" fmla="*/ 8115300 w 11858625"/>
              <a:gd name="connsiteY4" fmla="*/ 70126 h 1470118"/>
              <a:gd name="connsiteX5" fmla="*/ 10115550 w 11858625"/>
              <a:gd name="connsiteY5" fmla="*/ 362193 h 1470118"/>
              <a:gd name="connsiteX6" fmla="*/ 11858625 w 11858625"/>
              <a:gd name="connsiteY6" fmla="*/ 1260751 h 1470118"/>
              <a:gd name="connsiteX7" fmla="*/ 11858625 w 11858625"/>
              <a:gd name="connsiteY7" fmla="*/ 1260751 h 147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8625" h="1470118">
                <a:moveTo>
                  <a:pt x="0" y="1191778"/>
                </a:moveTo>
                <a:cubicBezTo>
                  <a:pt x="695325" y="1328989"/>
                  <a:pt x="1566863" y="1409593"/>
                  <a:pt x="2000250" y="1451251"/>
                </a:cubicBezTo>
                <a:cubicBezTo>
                  <a:pt x="2433637" y="1492909"/>
                  <a:pt x="2463800" y="1454426"/>
                  <a:pt x="2600325" y="1441726"/>
                </a:cubicBezTo>
                <a:cubicBezTo>
                  <a:pt x="2736850" y="1429026"/>
                  <a:pt x="2819400" y="1375051"/>
                  <a:pt x="2819400" y="1375051"/>
                </a:cubicBezTo>
                <a:cubicBezTo>
                  <a:pt x="3738563" y="1146451"/>
                  <a:pt x="6899275" y="238936"/>
                  <a:pt x="8115300" y="70126"/>
                </a:cubicBezTo>
                <a:cubicBezTo>
                  <a:pt x="9331325" y="-98684"/>
                  <a:pt x="9548813" y="52327"/>
                  <a:pt x="10115550" y="362193"/>
                </a:cubicBezTo>
                <a:cubicBezTo>
                  <a:pt x="10682287" y="672059"/>
                  <a:pt x="11568113" y="1110991"/>
                  <a:pt x="11858625" y="1260751"/>
                </a:cubicBezTo>
                <a:lnTo>
                  <a:pt x="11858625" y="1260751"/>
                </a:lnTo>
              </a:path>
            </a:pathLst>
          </a:custGeom>
          <a:noFill/>
          <a:ln w="2159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9" name="Rectangle 48"/>
          <p:cNvSpPr/>
          <p:nvPr/>
        </p:nvSpPr>
        <p:spPr>
          <a:xfrm>
            <a:off x="2133600" y="1946702"/>
            <a:ext cx="11732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FBB323"/>
                </a:solidFill>
                <a:latin typeface="Century Gothic"/>
                <a:cs typeface="Century Gothic"/>
              </a:rPr>
              <a:t>PV Solar Power Generation  </a:t>
            </a:r>
            <a:endParaRPr lang="en-US" sz="1050" dirty="0">
              <a:solidFill>
                <a:srgbClr val="FBB323"/>
              </a:solidFill>
              <a:latin typeface="Century Gothic"/>
              <a:cs typeface="Century Gothic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0682" y="4892910"/>
            <a:ext cx="2743200" cy="812565"/>
            <a:chOff x="2999481" y="4958040"/>
            <a:chExt cx="2743200" cy="812565"/>
          </a:xfrm>
        </p:grpSpPr>
        <p:sp>
          <p:nvSpPr>
            <p:cNvPr id="54" name="Rectangle 53"/>
            <p:cNvSpPr/>
            <p:nvPr/>
          </p:nvSpPr>
          <p:spPr>
            <a:xfrm>
              <a:off x="2999481" y="5044823"/>
              <a:ext cx="2743200" cy="7257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3151881" y="4958040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769201" y="5000547"/>
            <a:ext cx="3200400" cy="668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PV 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solar systems generate power to 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/>
            </a:r>
            <a:b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meet 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household needs, and 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eliminates</a:t>
            </a:r>
            <a:b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the 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risk of </a:t>
            </a:r>
            <a:r>
              <a:rPr 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brown-outs 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081212" y="2443541"/>
            <a:ext cx="3200400" cy="1893345"/>
          </a:xfrm>
          <a:custGeom>
            <a:avLst/>
            <a:gdLst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4972050 w 5972175"/>
              <a:gd name="connsiteY18" fmla="*/ 3169427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23975 w 5972175"/>
              <a:gd name="connsiteY3" fmla="*/ 2613245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2175" h="3874277">
                <a:moveTo>
                  <a:pt x="0" y="3836177"/>
                </a:moveTo>
                <a:cubicBezTo>
                  <a:pt x="121444" y="3831414"/>
                  <a:pt x="242888" y="3826652"/>
                  <a:pt x="390525" y="3740927"/>
                </a:cubicBezTo>
                <a:cubicBezTo>
                  <a:pt x="538162" y="3655202"/>
                  <a:pt x="730250" y="3509774"/>
                  <a:pt x="885825" y="3321827"/>
                </a:cubicBezTo>
                <a:cubicBezTo>
                  <a:pt x="1041400" y="3133880"/>
                  <a:pt x="1216025" y="2802747"/>
                  <a:pt x="1323975" y="2613245"/>
                </a:cubicBezTo>
                <a:cubicBezTo>
                  <a:pt x="1431925" y="2423743"/>
                  <a:pt x="1423987" y="2384219"/>
                  <a:pt x="1533525" y="2184816"/>
                </a:cubicBezTo>
                <a:cubicBezTo>
                  <a:pt x="1643063" y="1985413"/>
                  <a:pt x="1822450" y="1711513"/>
                  <a:pt x="1981200" y="1416827"/>
                </a:cubicBezTo>
                <a:cubicBezTo>
                  <a:pt x="2139950" y="1122141"/>
                  <a:pt x="2322513" y="643714"/>
                  <a:pt x="2486025" y="416702"/>
                </a:cubicBezTo>
                <a:cubicBezTo>
                  <a:pt x="2649537" y="189690"/>
                  <a:pt x="2865437" y="123015"/>
                  <a:pt x="2962275" y="54752"/>
                </a:cubicBezTo>
                <a:cubicBezTo>
                  <a:pt x="3059113" y="-13511"/>
                  <a:pt x="3003550" y="-2398"/>
                  <a:pt x="3067050" y="7127"/>
                </a:cubicBezTo>
                <a:cubicBezTo>
                  <a:pt x="3130550" y="16652"/>
                  <a:pt x="3278187" y="76977"/>
                  <a:pt x="3343275" y="111902"/>
                </a:cubicBezTo>
                <a:cubicBezTo>
                  <a:pt x="3408363" y="146827"/>
                  <a:pt x="3421063" y="172227"/>
                  <a:pt x="3457575" y="216677"/>
                </a:cubicBezTo>
                <a:cubicBezTo>
                  <a:pt x="3494087" y="261127"/>
                  <a:pt x="3538538" y="330977"/>
                  <a:pt x="3562350" y="378602"/>
                </a:cubicBezTo>
                <a:cubicBezTo>
                  <a:pt x="3586163" y="426227"/>
                  <a:pt x="3554413" y="456390"/>
                  <a:pt x="3600450" y="502427"/>
                </a:cubicBezTo>
                <a:cubicBezTo>
                  <a:pt x="3646487" y="548464"/>
                  <a:pt x="3763963" y="672289"/>
                  <a:pt x="3838575" y="654827"/>
                </a:cubicBezTo>
                <a:cubicBezTo>
                  <a:pt x="3913187" y="637365"/>
                  <a:pt x="3975100" y="411939"/>
                  <a:pt x="4048125" y="397652"/>
                </a:cubicBezTo>
                <a:cubicBezTo>
                  <a:pt x="4121150" y="383365"/>
                  <a:pt x="4191000" y="351615"/>
                  <a:pt x="4276725" y="569102"/>
                </a:cubicBezTo>
                <a:cubicBezTo>
                  <a:pt x="4362450" y="786589"/>
                  <a:pt x="4489450" y="1391427"/>
                  <a:pt x="4562475" y="1702577"/>
                </a:cubicBezTo>
                <a:cubicBezTo>
                  <a:pt x="4635500" y="2013727"/>
                  <a:pt x="4638675" y="2202640"/>
                  <a:pt x="4714875" y="2436002"/>
                </a:cubicBezTo>
                <a:cubicBezTo>
                  <a:pt x="4791075" y="2669364"/>
                  <a:pt x="4924425" y="2945590"/>
                  <a:pt x="5019675" y="3102752"/>
                </a:cubicBezTo>
                <a:cubicBezTo>
                  <a:pt x="5114925" y="3259915"/>
                  <a:pt x="5127625" y="3250390"/>
                  <a:pt x="5286375" y="3378977"/>
                </a:cubicBezTo>
                <a:cubicBezTo>
                  <a:pt x="5445125" y="3507564"/>
                  <a:pt x="5857875" y="3791727"/>
                  <a:pt x="5972175" y="3874277"/>
                </a:cubicBezTo>
                <a:lnTo>
                  <a:pt x="5972175" y="3874277"/>
                </a:lnTo>
                <a:lnTo>
                  <a:pt x="5972175" y="3874277"/>
                </a:lnTo>
              </a:path>
            </a:pathLst>
          </a:custGeom>
          <a:noFill/>
          <a:ln w="2159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grpSp>
        <p:nvGrpSpPr>
          <p:cNvPr id="50" name="Group 49"/>
          <p:cNvGrpSpPr/>
          <p:nvPr/>
        </p:nvGrpSpPr>
        <p:grpSpPr>
          <a:xfrm>
            <a:off x="3023831" y="2247318"/>
            <a:ext cx="462848" cy="331759"/>
            <a:chOff x="2667000" y="2133600"/>
            <a:chExt cx="914398" cy="1090108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819400" y="2133600"/>
              <a:ext cx="762000" cy="1090108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2667000" y="2133600"/>
              <a:ext cx="1524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85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6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2622654"/>
            <a:ext cx="7443788" cy="2305906"/>
          </a:xfrm>
          <a:prstGeom prst="rect">
            <a:avLst/>
          </a:prstGeom>
          <a:noFill/>
          <a:ln>
            <a:noFill/>
          </a:ln>
          <a:effectLst>
            <a:outerShdw blurRad="101600" dist="35921" dir="2700000" algn="ctr" rotWithShape="0">
              <a:schemeClr val="tx1">
                <a:lumMod val="65000"/>
                <a:lumOff val="35000"/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54" y="76200"/>
            <a:ext cx="153078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4534" y="64300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www.transenergy.com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1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HOW IT WORKS</a:t>
            </a:r>
          </a:p>
          <a:p>
            <a:r>
              <a:rPr lang="en-US" sz="1400" i="1" dirty="0" smtClean="0">
                <a:solidFill>
                  <a:srgbClr val="FF6600"/>
                </a:solidFill>
                <a:latin typeface="Century Gothic"/>
                <a:cs typeface="Century Gothic"/>
              </a:rPr>
              <a:t>Collect it.  Store it.  Use it.  </a:t>
            </a:r>
            <a:endParaRPr lang="en-US" sz="1400" i="1" dirty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endParaRPr lang="en-US" b="1" dirty="0"/>
          </a:p>
        </p:txBody>
      </p:sp>
      <p:pic>
        <p:nvPicPr>
          <p:cNvPr id="33" name="Picture 32" descr="Electricity power grid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840" y="1477144"/>
            <a:ext cx="567124" cy="880264"/>
          </a:xfrm>
          <a:prstGeom prst="rect">
            <a:avLst/>
          </a:prstGeom>
          <a:effectLst/>
        </p:spPr>
      </p:pic>
      <p:sp>
        <p:nvSpPr>
          <p:cNvPr id="27" name="TextBox 26"/>
          <p:cNvSpPr txBox="1"/>
          <p:nvPr/>
        </p:nvSpPr>
        <p:spPr>
          <a:xfrm>
            <a:off x="5678887" y="3101598"/>
            <a:ext cx="1143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52" y="3816871"/>
            <a:ext cx="19267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Off-Peak hour rate</a:t>
            </a:r>
            <a:endParaRPr lang="en-US" sz="800" b="1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-111689" y="3475633"/>
            <a:ext cx="1066800" cy="223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Cost per kWh</a:t>
            </a:r>
            <a:endParaRPr lang="en-US" sz="8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19"/>
          <p:cNvSpPr/>
          <p:nvPr/>
        </p:nvSpPr>
        <p:spPr>
          <a:xfrm>
            <a:off x="3681412" y="3925403"/>
            <a:ext cx="190500" cy="826294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9">
                <a:moveTo>
                  <a:pt x="0" y="65315"/>
                </a:moveTo>
                <a:lnTo>
                  <a:pt x="190500" y="0"/>
                </a:lnTo>
                <a:lnTo>
                  <a:pt x="190500" y="831819"/>
                </a:lnTo>
                <a:lnTo>
                  <a:pt x="0" y="831819"/>
                </a:lnTo>
                <a:lnTo>
                  <a:pt x="0" y="6531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9"/>
          <p:cNvSpPr/>
          <p:nvPr/>
        </p:nvSpPr>
        <p:spPr>
          <a:xfrm>
            <a:off x="5156426" y="3570377"/>
            <a:ext cx="353786" cy="118131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201386"/>
              <a:gd name="connsiteY0" fmla="*/ 23406 h 831819"/>
              <a:gd name="connsiteX1" fmla="*/ 201386 w 201386"/>
              <a:gd name="connsiteY1" fmla="*/ 0 h 831819"/>
              <a:gd name="connsiteX2" fmla="*/ 201386 w 201386"/>
              <a:gd name="connsiteY2" fmla="*/ 831819 h 831819"/>
              <a:gd name="connsiteX3" fmla="*/ 10886 w 201386"/>
              <a:gd name="connsiteY3" fmla="*/ 831819 h 831819"/>
              <a:gd name="connsiteX4" fmla="*/ 0 w 201386"/>
              <a:gd name="connsiteY4" fmla="*/ 23406 h 8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86" h="831819">
                <a:moveTo>
                  <a:pt x="0" y="23406"/>
                </a:moveTo>
                <a:lnTo>
                  <a:pt x="201386" y="0"/>
                </a:lnTo>
                <a:lnTo>
                  <a:pt x="201386" y="831819"/>
                </a:lnTo>
                <a:lnTo>
                  <a:pt x="10886" y="831819"/>
                </a:lnTo>
                <a:lnTo>
                  <a:pt x="0" y="2340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9"/>
          <p:cNvSpPr/>
          <p:nvPr/>
        </p:nvSpPr>
        <p:spPr>
          <a:xfrm>
            <a:off x="6919911" y="3900888"/>
            <a:ext cx="95987" cy="850809"/>
          </a:xfrm>
          <a:custGeom>
            <a:avLst/>
            <a:gdLst>
              <a:gd name="connsiteX0" fmla="*/ 0 w 190500"/>
              <a:gd name="connsiteY0" fmla="*/ 0 h 766504"/>
              <a:gd name="connsiteX1" fmla="*/ 190500 w 190500"/>
              <a:gd name="connsiteY1" fmla="*/ 0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0 w 190500"/>
              <a:gd name="connsiteY0" fmla="*/ 65315 h 831819"/>
              <a:gd name="connsiteX1" fmla="*/ 190500 w 190500"/>
              <a:gd name="connsiteY1" fmla="*/ 0 h 831819"/>
              <a:gd name="connsiteX2" fmla="*/ 190500 w 190500"/>
              <a:gd name="connsiteY2" fmla="*/ 831819 h 831819"/>
              <a:gd name="connsiteX3" fmla="*/ 0 w 190500"/>
              <a:gd name="connsiteY3" fmla="*/ 831819 h 831819"/>
              <a:gd name="connsiteX4" fmla="*/ 0 w 190500"/>
              <a:gd name="connsiteY4" fmla="*/ 65315 h 831819"/>
              <a:gd name="connsiteX0" fmla="*/ 0 w 190500"/>
              <a:gd name="connsiteY0" fmla="*/ 0 h 766504"/>
              <a:gd name="connsiteX1" fmla="*/ 190500 w 190500"/>
              <a:gd name="connsiteY1" fmla="*/ 21771 h 766504"/>
              <a:gd name="connsiteX2" fmla="*/ 190500 w 190500"/>
              <a:gd name="connsiteY2" fmla="*/ 766504 h 766504"/>
              <a:gd name="connsiteX3" fmla="*/ 0 w 190500"/>
              <a:gd name="connsiteY3" fmla="*/ 766504 h 766504"/>
              <a:gd name="connsiteX4" fmla="*/ 0 w 190500"/>
              <a:gd name="connsiteY4" fmla="*/ 0 h 766504"/>
              <a:gd name="connsiteX0" fmla="*/ 10886 w 190500"/>
              <a:gd name="connsiteY0" fmla="*/ 0 h 799161"/>
              <a:gd name="connsiteX1" fmla="*/ 190500 w 190500"/>
              <a:gd name="connsiteY1" fmla="*/ 54428 h 799161"/>
              <a:gd name="connsiteX2" fmla="*/ 190500 w 190500"/>
              <a:gd name="connsiteY2" fmla="*/ 799161 h 799161"/>
              <a:gd name="connsiteX3" fmla="*/ 0 w 190500"/>
              <a:gd name="connsiteY3" fmla="*/ 799161 h 799161"/>
              <a:gd name="connsiteX4" fmla="*/ 10886 w 190500"/>
              <a:gd name="connsiteY4" fmla="*/ 0 h 799161"/>
              <a:gd name="connsiteX0" fmla="*/ 10886 w 190500"/>
              <a:gd name="connsiteY0" fmla="*/ 0 h 831818"/>
              <a:gd name="connsiteX1" fmla="*/ 190500 w 190500"/>
              <a:gd name="connsiteY1" fmla="*/ 87085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  <a:gd name="connsiteX0" fmla="*/ 10886 w 190500"/>
              <a:gd name="connsiteY0" fmla="*/ 0 h 831818"/>
              <a:gd name="connsiteX1" fmla="*/ 190500 w 190500"/>
              <a:gd name="connsiteY1" fmla="*/ 54428 h 831818"/>
              <a:gd name="connsiteX2" fmla="*/ 190500 w 190500"/>
              <a:gd name="connsiteY2" fmla="*/ 831818 h 831818"/>
              <a:gd name="connsiteX3" fmla="*/ 0 w 190500"/>
              <a:gd name="connsiteY3" fmla="*/ 831818 h 831818"/>
              <a:gd name="connsiteX4" fmla="*/ 10886 w 190500"/>
              <a:gd name="connsiteY4" fmla="*/ 0 h 8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" h="831818">
                <a:moveTo>
                  <a:pt x="10886" y="0"/>
                </a:moveTo>
                <a:lnTo>
                  <a:pt x="190500" y="54428"/>
                </a:lnTo>
                <a:lnTo>
                  <a:pt x="190500" y="831818"/>
                </a:lnTo>
                <a:lnTo>
                  <a:pt x="0" y="831818"/>
                </a:lnTo>
                <a:lnTo>
                  <a:pt x="10886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15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64282" y="3522905"/>
            <a:ext cx="7116034" cy="901966"/>
          </a:xfrm>
          <a:custGeom>
            <a:avLst/>
            <a:gdLst>
              <a:gd name="connsiteX0" fmla="*/ 0 w 11906250"/>
              <a:gd name="connsiteY0" fmla="*/ 1114400 h 1431194"/>
              <a:gd name="connsiteX1" fmla="*/ 2047875 w 11906250"/>
              <a:gd name="connsiteY1" fmla="*/ 1409675 h 1431194"/>
              <a:gd name="connsiteX2" fmla="*/ 2647950 w 11906250"/>
              <a:gd name="connsiteY2" fmla="*/ 1400150 h 1431194"/>
              <a:gd name="connsiteX3" fmla="*/ 2867025 w 11906250"/>
              <a:gd name="connsiteY3" fmla="*/ 1333475 h 1431194"/>
              <a:gd name="connsiteX4" fmla="*/ 8162925 w 11906250"/>
              <a:gd name="connsiteY4" fmla="*/ 28550 h 1431194"/>
              <a:gd name="connsiteX5" fmla="*/ 9858375 w 11906250"/>
              <a:gd name="connsiteY5" fmla="*/ 495275 h 1431194"/>
              <a:gd name="connsiteX6" fmla="*/ 11906250 w 11906250"/>
              <a:gd name="connsiteY6" fmla="*/ 1219175 h 1431194"/>
              <a:gd name="connsiteX7" fmla="*/ 11906250 w 11906250"/>
              <a:gd name="connsiteY7" fmla="*/ 1219175 h 1431194"/>
              <a:gd name="connsiteX0" fmla="*/ 0 w 11906250"/>
              <a:gd name="connsiteY0" fmla="*/ 1118728 h 1435522"/>
              <a:gd name="connsiteX1" fmla="*/ 2047875 w 11906250"/>
              <a:gd name="connsiteY1" fmla="*/ 1414003 h 1435522"/>
              <a:gd name="connsiteX2" fmla="*/ 2647950 w 11906250"/>
              <a:gd name="connsiteY2" fmla="*/ 1404478 h 1435522"/>
              <a:gd name="connsiteX3" fmla="*/ 2867025 w 11906250"/>
              <a:gd name="connsiteY3" fmla="*/ 1337803 h 1435522"/>
              <a:gd name="connsiteX4" fmla="*/ 8162925 w 11906250"/>
              <a:gd name="connsiteY4" fmla="*/ 32878 h 1435522"/>
              <a:gd name="connsiteX5" fmla="*/ 9867900 w 11906250"/>
              <a:gd name="connsiteY5" fmla="*/ 461503 h 1435522"/>
              <a:gd name="connsiteX6" fmla="*/ 11906250 w 11906250"/>
              <a:gd name="connsiteY6" fmla="*/ 1223503 h 1435522"/>
              <a:gd name="connsiteX7" fmla="*/ 11906250 w 11906250"/>
              <a:gd name="connsiteY7" fmla="*/ 1223503 h 1435522"/>
              <a:gd name="connsiteX0" fmla="*/ 0 w 11906250"/>
              <a:gd name="connsiteY0" fmla="*/ 1123354 h 1440148"/>
              <a:gd name="connsiteX1" fmla="*/ 2047875 w 11906250"/>
              <a:gd name="connsiteY1" fmla="*/ 1418629 h 1440148"/>
              <a:gd name="connsiteX2" fmla="*/ 2647950 w 11906250"/>
              <a:gd name="connsiteY2" fmla="*/ 1409104 h 1440148"/>
              <a:gd name="connsiteX3" fmla="*/ 2867025 w 11906250"/>
              <a:gd name="connsiteY3" fmla="*/ 1342429 h 1440148"/>
              <a:gd name="connsiteX4" fmla="*/ 8162925 w 11906250"/>
              <a:gd name="connsiteY4" fmla="*/ 37504 h 1440148"/>
              <a:gd name="connsiteX5" fmla="*/ 9867900 w 11906250"/>
              <a:gd name="connsiteY5" fmla="*/ 466129 h 1440148"/>
              <a:gd name="connsiteX6" fmla="*/ 11906250 w 11906250"/>
              <a:gd name="connsiteY6" fmla="*/ 1228129 h 1440148"/>
              <a:gd name="connsiteX7" fmla="*/ 11906250 w 11906250"/>
              <a:gd name="connsiteY7" fmla="*/ 1228129 h 1440148"/>
              <a:gd name="connsiteX0" fmla="*/ 0 w 11906250"/>
              <a:gd name="connsiteY0" fmla="*/ 1129216 h 1446010"/>
              <a:gd name="connsiteX1" fmla="*/ 2047875 w 11906250"/>
              <a:gd name="connsiteY1" fmla="*/ 1424491 h 1446010"/>
              <a:gd name="connsiteX2" fmla="*/ 2647950 w 11906250"/>
              <a:gd name="connsiteY2" fmla="*/ 1414966 h 1446010"/>
              <a:gd name="connsiteX3" fmla="*/ 2867025 w 11906250"/>
              <a:gd name="connsiteY3" fmla="*/ 1348291 h 1446010"/>
              <a:gd name="connsiteX4" fmla="*/ 8162925 w 11906250"/>
              <a:gd name="connsiteY4" fmla="*/ 43366 h 1446010"/>
              <a:gd name="connsiteX5" fmla="*/ 9915525 w 11906250"/>
              <a:gd name="connsiteY5" fmla="*/ 433891 h 1446010"/>
              <a:gd name="connsiteX6" fmla="*/ 11906250 w 11906250"/>
              <a:gd name="connsiteY6" fmla="*/ 1233991 h 1446010"/>
              <a:gd name="connsiteX7" fmla="*/ 11906250 w 11906250"/>
              <a:gd name="connsiteY7" fmla="*/ 1233991 h 1446010"/>
              <a:gd name="connsiteX0" fmla="*/ 0 w 11944350"/>
              <a:gd name="connsiteY0" fmla="*/ 1012857 h 1454629"/>
              <a:gd name="connsiteX1" fmla="*/ 2085975 w 11944350"/>
              <a:gd name="connsiteY1" fmla="*/ 1424491 h 1454629"/>
              <a:gd name="connsiteX2" fmla="*/ 2686050 w 11944350"/>
              <a:gd name="connsiteY2" fmla="*/ 1414966 h 1454629"/>
              <a:gd name="connsiteX3" fmla="*/ 2905125 w 11944350"/>
              <a:gd name="connsiteY3" fmla="*/ 1348291 h 1454629"/>
              <a:gd name="connsiteX4" fmla="*/ 8201025 w 11944350"/>
              <a:gd name="connsiteY4" fmla="*/ 43366 h 1454629"/>
              <a:gd name="connsiteX5" fmla="*/ 9953625 w 11944350"/>
              <a:gd name="connsiteY5" fmla="*/ 433891 h 1454629"/>
              <a:gd name="connsiteX6" fmla="*/ 11944350 w 11944350"/>
              <a:gd name="connsiteY6" fmla="*/ 1233991 h 1454629"/>
              <a:gd name="connsiteX7" fmla="*/ 11944350 w 11944350"/>
              <a:gd name="connsiteY7" fmla="*/ 1233991 h 1454629"/>
              <a:gd name="connsiteX0" fmla="*/ 0 w 11858625"/>
              <a:gd name="connsiteY0" fmla="*/ 1165018 h 1443358"/>
              <a:gd name="connsiteX1" fmla="*/ 2000250 w 11858625"/>
              <a:gd name="connsiteY1" fmla="*/ 1424491 h 1443358"/>
              <a:gd name="connsiteX2" fmla="*/ 2600325 w 11858625"/>
              <a:gd name="connsiteY2" fmla="*/ 1414966 h 1443358"/>
              <a:gd name="connsiteX3" fmla="*/ 2819400 w 11858625"/>
              <a:gd name="connsiteY3" fmla="*/ 1348291 h 1443358"/>
              <a:gd name="connsiteX4" fmla="*/ 8115300 w 11858625"/>
              <a:gd name="connsiteY4" fmla="*/ 43366 h 1443358"/>
              <a:gd name="connsiteX5" fmla="*/ 9867900 w 11858625"/>
              <a:gd name="connsiteY5" fmla="*/ 433891 h 1443358"/>
              <a:gd name="connsiteX6" fmla="*/ 11858625 w 11858625"/>
              <a:gd name="connsiteY6" fmla="*/ 1233991 h 1443358"/>
              <a:gd name="connsiteX7" fmla="*/ 11858625 w 11858625"/>
              <a:gd name="connsiteY7" fmla="*/ 1233991 h 1443358"/>
              <a:gd name="connsiteX0" fmla="*/ 0 w 11858625"/>
              <a:gd name="connsiteY0" fmla="*/ 1184578 h 1462918"/>
              <a:gd name="connsiteX1" fmla="*/ 2000250 w 11858625"/>
              <a:gd name="connsiteY1" fmla="*/ 1444051 h 1462918"/>
              <a:gd name="connsiteX2" fmla="*/ 2600325 w 11858625"/>
              <a:gd name="connsiteY2" fmla="*/ 1434526 h 1462918"/>
              <a:gd name="connsiteX3" fmla="*/ 2819400 w 11858625"/>
              <a:gd name="connsiteY3" fmla="*/ 1367851 h 1462918"/>
              <a:gd name="connsiteX4" fmla="*/ 8115300 w 11858625"/>
              <a:gd name="connsiteY4" fmla="*/ 62926 h 1462918"/>
              <a:gd name="connsiteX5" fmla="*/ 10115550 w 11858625"/>
              <a:gd name="connsiteY5" fmla="*/ 354993 h 1462918"/>
              <a:gd name="connsiteX6" fmla="*/ 11858625 w 11858625"/>
              <a:gd name="connsiteY6" fmla="*/ 1253551 h 1462918"/>
              <a:gd name="connsiteX7" fmla="*/ 11858625 w 11858625"/>
              <a:gd name="connsiteY7" fmla="*/ 1253551 h 1462918"/>
              <a:gd name="connsiteX0" fmla="*/ 0 w 11858625"/>
              <a:gd name="connsiteY0" fmla="*/ 1191778 h 1470118"/>
              <a:gd name="connsiteX1" fmla="*/ 2000250 w 11858625"/>
              <a:gd name="connsiteY1" fmla="*/ 1451251 h 1470118"/>
              <a:gd name="connsiteX2" fmla="*/ 2600325 w 11858625"/>
              <a:gd name="connsiteY2" fmla="*/ 1441726 h 1470118"/>
              <a:gd name="connsiteX3" fmla="*/ 2819400 w 11858625"/>
              <a:gd name="connsiteY3" fmla="*/ 1375051 h 1470118"/>
              <a:gd name="connsiteX4" fmla="*/ 8115300 w 11858625"/>
              <a:gd name="connsiteY4" fmla="*/ 70126 h 1470118"/>
              <a:gd name="connsiteX5" fmla="*/ 10115550 w 11858625"/>
              <a:gd name="connsiteY5" fmla="*/ 362193 h 1470118"/>
              <a:gd name="connsiteX6" fmla="*/ 11858625 w 11858625"/>
              <a:gd name="connsiteY6" fmla="*/ 1260751 h 1470118"/>
              <a:gd name="connsiteX7" fmla="*/ 11858625 w 11858625"/>
              <a:gd name="connsiteY7" fmla="*/ 1260751 h 147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8625" h="1470118">
                <a:moveTo>
                  <a:pt x="0" y="1191778"/>
                </a:moveTo>
                <a:cubicBezTo>
                  <a:pt x="695325" y="1328989"/>
                  <a:pt x="1566863" y="1409593"/>
                  <a:pt x="2000250" y="1451251"/>
                </a:cubicBezTo>
                <a:cubicBezTo>
                  <a:pt x="2433637" y="1492909"/>
                  <a:pt x="2463800" y="1454426"/>
                  <a:pt x="2600325" y="1441726"/>
                </a:cubicBezTo>
                <a:cubicBezTo>
                  <a:pt x="2736850" y="1429026"/>
                  <a:pt x="2819400" y="1375051"/>
                  <a:pt x="2819400" y="1375051"/>
                </a:cubicBezTo>
                <a:cubicBezTo>
                  <a:pt x="3738563" y="1146451"/>
                  <a:pt x="6899275" y="238936"/>
                  <a:pt x="8115300" y="70126"/>
                </a:cubicBezTo>
                <a:cubicBezTo>
                  <a:pt x="9331325" y="-98684"/>
                  <a:pt x="9548813" y="52327"/>
                  <a:pt x="10115550" y="362193"/>
                </a:cubicBezTo>
                <a:cubicBezTo>
                  <a:pt x="10682287" y="672059"/>
                  <a:pt x="11568113" y="1110991"/>
                  <a:pt x="11858625" y="1260751"/>
                </a:cubicBezTo>
                <a:lnTo>
                  <a:pt x="11858625" y="1260751"/>
                </a:lnTo>
              </a:path>
            </a:pathLst>
          </a:custGeom>
          <a:noFill/>
          <a:ln w="2286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Freeform 41"/>
          <p:cNvSpPr/>
          <p:nvPr/>
        </p:nvSpPr>
        <p:spPr>
          <a:xfrm>
            <a:off x="2081212" y="2862606"/>
            <a:ext cx="3200400" cy="1893345"/>
          </a:xfrm>
          <a:custGeom>
            <a:avLst/>
            <a:gdLst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4972050 w 5972175"/>
              <a:gd name="connsiteY18" fmla="*/ 3169427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23975 w 5972175"/>
              <a:gd name="connsiteY3" fmla="*/ 2613245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2175" h="3874277">
                <a:moveTo>
                  <a:pt x="0" y="3836177"/>
                </a:moveTo>
                <a:cubicBezTo>
                  <a:pt x="121444" y="3831414"/>
                  <a:pt x="242888" y="3826652"/>
                  <a:pt x="390525" y="3740927"/>
                </a:cubicBezTo>
                <a:cubicBezTo>
                  <a:pt x="538162" y="3655202"/>
                  <a:pt x="730250" y="3509774"/>
                  <a:pt x="885825" y="3321827"/>
                </a:cubicBezTo>
                <a:cubicBezTo>
                  <a:pt x="1041400" y="3133880"/>
                  <a:pt x="1216025" y="2802747"/>
                  <a:pt x="1323975" y="2613245"/>
                </a:cubicBezTo>
                <a:cubicBezTo>
                  <a:pt x="1431925" y="2423743"/>
                  <a:pt x="1423987" y="2384219"/>
                  <a:pt x="1533525" y="2184816"/>
                </a:cubicBezTo>
                <a:cubicBezTo>
                  <a:pt x="1643063" y="1985413"/>
                  <a:pt x="1822450" y="1711513"/>
                  <a:pt x="1981200" y="1416827"/>
                </a:cubicBezTo>
                <a:cubicBezTo>
                  <a:pt x="2139950" y="1122141"/>
                  <a:pt x="2322513" y="643714"/>
                  <a:pt x="2486025" y="416702"/>
                </a:cubicBezTo>
                <a:cubicBezTo>
                  <a:pt x="2649537" y="189690"/>
                  <a:pt x="2865437" y="123015"/>
                  <a:pt x="2962275" y="54752"/>
                </a:cubicBezTo>
                <a:cubicBezTo>
                  <a:pt x="3059113" y="-13511"/>
                  <a:pt x="3003550" y="-2398"/>
                  <a:pt x="3067050" y="7127"/>
                </a:cubicBezTo>
                <a:cubicBezTo>
                  <a:pt x="3130550" y="16652"/>
                  <a:pt x="3278187" y="76977"/>
                  <a:pt x="3343275" y="111902"/>
                </a:cubicBezTo>
                <a:cubicBezTo>
                  <a:pt x="3408363" y="146827"/>
                  <a:pt x="3421063" y="172227"/>
                  <a:pt x="3457575" y="216677"/>
                </a:cubicBezTo>
                <a:cubicBezTo>
                  <a:pt x="3494087" y="261127"/>
                  <a:pt x="3538538" y="330977"/>
                  <a:pt x="3562350" y="378602"/>
                </a:cubicBezTo>
                <a:cubicBezTo>
                  <a:pt x="3586163" y="426227"/>
                  <a:pt x="3554413" y="456390"/>
                  <a:pt x="3600450" y="502427"/>
                </a:cubicBezTo>
                <a:cubicBezTo>
                  <a:pt x="3646487" y="548464"/>
                  <a:pt x="3763963" y="672289"/>
                  <a:pt x="3838575" y="654827"/>
                </a:cubicBezTo>
                <a:cubicBezTo>
                  <a:pt x="3913187" y="637365"/>
                  <a:pt x="3975100" y="411939"/>
                  <a:pt x="4048125" y="397652"/>
                </a:cubicBezTo>
                <a:cubicBezTo>
                  <a:pt x="4121150" y="383365"/>
                  <a:pt x="4191000" y="351615"/>
                  <a:pt x="4276725" y="569102"/>
                </a:cubicBezTo>
                <a:cubicBezTo>
                  <a:pt x="4362450" y="786589"/>
                  <a:pt x="4489450" y="1391427"/>
                  <a:pt x="4562475" y="1702577"/>
                </a:cubicBezTo>
                <a:cubicBezTo>
                  <a:pt x="4635500" y="2013727"/>
                  <a:pt x="4638675" y="2202640"/>
                  <a:pt x="4714875" y="2436002"/>
                </a:cubicBezTo>
                <a:cubicBezTo>
                  <a:pt x="4791075" y="2669364"/>
                  <a:pt x="4924425" y="2945590"/>
                  <a:pt x="5019675" y="3102752"/>
                </a:cubicBezTo>
                <a:cubicBezTo>
                  <a:pt x="5114925" y="3259915"/>
                  <a:pt x="5127625" y="3250390"/>
                  <a:pt x="5286375" y="3378977"/>
                </a:cubicBezTo>
                <a:cubicBezTo>
                  <a:pt x="5445125" y="3507564"/>
                  <a:pt x="5857875" y="3791727"/>
                  <a:pt x="5972175" y="3874277"/>
                </a:cubicBezTo>
                <a:lnTo>
                  <a:pt x="5972175" y="3874277"/>
                </a:lnTo>
                <a:lnTo>
                  <a:pt x="5972175" y="3874277"/>
                </a:lnTo>
              </a:path>
            </a:pathLst>
          </a:custGeom>
          <a:noFill/>
          <a:ln w="2159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4" name="Freeform 33"/>
          <p:cNvSpPr/>
          <p:nvPr/>
        </p:nvSpPr>
        <p:spPr>
          <a:xfrm>
            <a:off x="2081212" y="1936855"/>
            <a:ext cx="3200400" cy="2819400"/>
          </a:xfrm>
          <a:custGeom>
            <a:avLst/>
            <a:gdLst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4972050 w 5972175"/>
              <a:gd name="connsiteY18" fmla="*/ 3169427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38750 w 5972175"/>
              <a:gd name="connsiteY19" fmla="*/ 3426602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00625 w 5972175"/>
              <a:gd name="connsiteY18" fmla="*/ 31408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609725 w 5972175"/>
              <a:gd name="connsiteY4" fmla="*/ 1864502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04925 w 5972175"/>
              <a:gd name="connsiteY3" fmla="*/ 2521727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  <a:gd name="connsiteX0" fmla="*/ 0 w 5972175"/>
              <a:gd name="connsiteY0" fmla="*/ 3836177 h 3874277"/>
              <a:gd name="connsiteX1" fmla="*/ 390525 w 5972175"/>
              <a:gd name="connsiteY1" fmla="*/ 3740927 h 3874277"/>
              <a:gd name="connsiteX2" fmla="*/ 885825 w 5972175"/>
              <a:gd name="connsiteY2" fmla="*/ 3321827 h 3874277"/>
              <a:gd name="connsiteX3" fmla="*/ 1323975 w 5972175"/>
              <a:gd name="connsiteY3" fmla="*/ 2613245 h 3874277"/>
              <a:gd name="connsiteX4" fmla="*/ 1533525 w 5972175"/>
              <a:gd name="connsiteY4" fmla="*/ 2184816 h 3874277"/>
              <a:gd name="connsiteX5" fmla="*/ 1981200 w 5972175"/>
              <a:gd name="connsiteY5" fmla="*/ 1416827 h 3874277"/>
              <a:gd name="connsiteX6" fmla="*/ 2486025 w 5972175"/>
              <a:gd name="connsiteY6" fmla="*/ 416702 h 3874277"/>
              <a:gd name="connsiteX7" fmla="*/ 2962275 w 5972175"/>
              <a:gd name="connsiteY7" fmla="*/ 54752 h 3874277"/>
              <a:gd name="connsiteX8" fmla="*/ 3067050 w 5972175"/>
              <a:gd name="connsiteY8" fmla="*/ 7127 h 3874277"/>
              <a:gd name="connsiteX9" fmla="*/ 3343275 w 5972175"/>
              <a:gd name="connsiteY9" fmla="*/ 111902 h 3874277"/>
              <a:gd name="connsiteX10" fmla="*/ 3457575 w 5972175"/>
              <a:gd name="connsiteY10" fmla="*/ 216677 h 3874277"/>
              <a:gd name="connsiteX11" fmla="*/ 3562350 w 5972175"/>
              <a:gd name="connsiteY11" fmla="*/ 378602 h 3874277"/>
              <a:gd name="connsiteX12" fmla="*/ 3600450 w 5972175"/>
              <a:gd name="connsiteY12" fmla="*/ 502427 h 3874277"/>
              <a:gd name="connsiteX13" fmla="*/ 3838575 w 5972175"/>
              <a:gd name="connsiteY13" fmla="*/ 654827 h 3874277"/>
              <a:gd name="connsiteX14" fmla="*/ 4048125 w 5972175"/>
              <a:gd name="connsiteY14" fmla="*/ 397652 h 3874277"/>
              <a:gd name="connsiteX15" fmla="*/ 4276725 w 5972175"/>
              <a:gd name="connsiteY15" fmla="*/ 569102 h 3874277"/>
              <a:gd name="connsiteX16" fmla="*/ 4562475 w 5972175"/>
              <a:gd name="connsiteY16" fmla="*/ 1702577 h 3874277"/>
              <a:gd name="connsiteX17" fmla="*/ 4714875 w 5972175"/>
              <a:gd name="connsiteY17" fmla="*/ 2436002 h 3874277"/>
              <a:gd name="connsiteX18" fmla="*/ 5019675 w 5972175"/>
              <a:gd name="connsiteY18" fmla="*/ 3102752 h 3874277"/>
              <a:gd name="connsiteX19" fmla="*/ 5286375 w 5972175"/>
              <a:gd name="connsiteY19" fmla="*/ 3378977 h 3874277"/>
              <a:gd name="connsiteX20" fmla="*/ 5972175 w 5972175"/>
              <a:gd name="connsiteY20" fmla="*/ 3874277 h 3874277"/>
              <a:gd name="connsiteX21" fmla="*/ 5972175 w 5972175"/>
              <a:gd name="connsiteY21" fmla="*/ 3874277 h 3874277"/>
              <a:gd name="connsiteX22" fmla="*/ 5972175 w 5972175"/>
              <a:gd name="connsiteY22" fmla="*/ 3874277 h 387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2175" h="3874277">
                <a:moveTo>
                  <a:pt x="0" y="3836177"/>
                </a:moveTo>
                <a:cubicBezTo>
                  <a:pt x="121444" y="3831414"/>
                  <a:pt x="242888" y="3826652"/>
                  <a:pt x="390525" y="3740927"/>
                </a:cubicBezTo>
                <a:cubicBezTo>
                  <a:pt x="538162" y="3655202"/>
                  <a:pt x="730250" y="3509774"/>
                  <a:pt x="885825" y="3321827"/>
                </a:cubicBezTo>
                <a:cubicBezTo>
                  <a:pt x="1041400" y="3133880"/>
                  <a:pt x="1216025" y="2802747"/>
                  <a:pt x="1323975" y="2613245"/>
                </a:cubicBezTo>
                <a:cubicBezTo>
                  <a:pt x="1431925" y="2423743"/>
                  <a:pt x="1423987" y="2384219"/>
                  <a:pt x="1533525" y="2184816"/>
                </a:cubicBezTo>
                <a:cubicBezTo>
                  <a:pt x="1643063" y="1985413"/>
                  <a:pt x="1822450" y="1711513"/>
                  <a:pt x="1981200" y="1416827"/>
                </a:cubicBezTo>
                <a:cubicBezTo>
                  <a:pt x="2139950" y="1122141"/>
                  <a:pt x="2322513" y="643714"/>
                  <a:pt x="2486025" y="416702"/>
                </a:cubicBezTo>
                <a:cubicBezTo>
                  <a:pt x="2649537" y="189690"/>
                  <a:pt x="2865437" y="123015"/>
                  <a:pt x="2962275" y="54752"/>
                </a:cubicBezTo>
                <a:cubicBezTo>
                  <a:pt x="3059113" y="-13511"/>
                  <a:pt x="3003550" y="-2398"/>
                  <a:pt x="3067050" y="7127"/>
                </a:cubicBezTo>
                <a:cubicBezTo>
                  <a:pt x="3130550" y="16652"/>
                  <a:pt x="3278187" y="76977"/>
                  <a:pt x="3343275" y="111902"/>
                </a:cubicBezTo>
                <a:cubicBezTo>
                  <a:pt x="3408363" y="146827"/>
                  <a:pt x="3421063" y="172227"/>
                  <a:pt x="3457575" y="216677"/>
                </a:cubicBezTo>
                <a:cubicBezTo>
                  <a:pt x="3494087" y="261127"/>
                  <a:pt x="3538538" y="330977"/>
                  <a:pt x="3562350" y="378602"/>
                </a:cubicBezTo>
                <a:cubicBezTo>
                  <a:pt x="3586163" y="426227"/>
                  <a:pt x="3554413" y="456390"/>
                  <a:pt x="3600450" y="502427"/>
                </a:cubicBezTo>
                <a:cubicBezTo>
                  <a:pt x="3646487" y="548464"/>
                  <a:pt x="3763963" y="672289"/>
                  <a:pt x="3838575" y="654827"/>
                </a:cubicBezTo>
                <a:cubicBezTo>
                  <a:pt x="3913187" y="637365"/>
                  <a:pt x="3975100" y="411939"/>
                  <a:pt x="4048125" y="397652"/>
                </a:cubicBezTo>
                <a:cubicBezTo>
                  <a:pt x="4121150" y="383365"/>
                  <a:pt x="4191000" y="351615"/>
                  <a:pt x="4276725" y="569102"/>
                </a:cubicBezTo>
                <a:cubicBezTo>
                  <a:pt x="4362450" y="786589"/>
                  <a:pt x="4489450" y="1391427"/>
                  <a:pt x="4562475" y="1702577"/>
                </a:cubicBezTo>
                <a:cubicBezTo>
                  <a:pt x="4635500" y="2013727"/>
                  <a:pt x="4638675" y="2202640"/>
                  <a:pt x="4714875" y="2436002"/>
                </a:cubicBezTo>
                <a:cubicBezTo>
                  <a:pt x="4791075" y="2669364"/>
                  <a:pt x="4924425" y="2945590"/>
                  <a:pt x="5019675" y="3102752"/>
                </a:cubicBezTo>
                <a:cubicBezTo>
                  <a:pt x="5114925" y="3259915"/>
                  <a:pt x="5127625" y="3250390"/>
                  <a:pt x="5286375" y="3378977"/>
                </a:cubicBezTo>
                <a:cubicBezTo>
                  <a:pt x="5445125" y="3507564"/>
                  <a:pt x="5857875" y="3791727"/>
                  <a:pt x="5972175" y="3874277"/>
                </a:cubicBezTo>
                <a:lnTo>
                  <a:pt x="5972175" y="3874277"/>
                </a:lnTo>
                <a:lnTo>
                  <a:pt x="5972175" y="3874277"/>
                </a:lnTo>
              </a:path>
            </a:pathLst>
          </a:custGeom>
          <a:noFill/>
          <a:ln w="2159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100"/>
          </a:p>
        </p:txBody>
      </p:sp>
      <p:sp>
        <p:nvSpPr>
          <p:cNvPr id="43" name="Rectangle 42"/>
          <p:cNvSpPr/>
          <p:nvPr/>
        </p:nvSpPr>
        <p:spPr>
          <a:xfrm>
            <a:off x="684739" y="1695069"/>
            <a:ext cx="233498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FBB323"/>
                </a:solidFill>
                <a:latin typeface="Century Gothic"/>
                <a:cs typeface="Century Gothic"/>
              </a:rPr>
              <a:t>Oversize PV System to generate extra power and to collect and store it for later use</a:t>
            </a:r>
            <a:endParaRPr lang="en-US" sz="1050" dirty="0">
              <a:solidFill>
                <a:srgbClr val="FBB323"/>
              </a:solidFill>
              <a:latin typeface="Century Gothic"/>
              <a:cs typeface="Century Gothic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895600" y="1981200"/>
            <a:ext cx="411982" cy="514335"/>
            <a:chOff x="2667000" y="2133600"/>
            <a:chExt cx="914398" cy="109010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819400" y="2133600"/>
              <a:ext cx="762000" cy="1090108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667000" y="2133600"/>
              <a:ext cx="1524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4" descr="E:\Intelligent Solar power system revB small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9200" y="1511529"/>
            <a:ext cx="533400" cy="85067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6656420" y="2328656"/>
            <a:ext cx="8774" cy="13716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  <a:headEnd type="stealth" w="med" len="med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310530" y="2363522"/>
            <a:ext cx="0" cy="117554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  <a:headEnd type="stealth" w="med" len="med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 flipH="1" flipV="1">
            <a:off x="4054418" y="1335178"/>
            <a:ext cx="1316009" cy="1195238"/>
          </a:xfrm>
          <a:prstGeom prst="bentConnector3">
            <a:avLst>
              <a:gd name="adj1" fmla="val 98798"/>
            </a:avLst>
          </a:prstGeom>
          <a:ln w="6350" cmpd="sng">
            <a:solidFill>
              <a:schemeClr val="accent3"/>
            </a:solidFill>
            <a:headEnd type="oval" w="med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Elbow Connector 2059"/>
          <p:cNvCxnSpPr/>
          <p:nvPr/>
        </p:nvCxnSpPr>
        <p:spPr>
          <a:xfrm>
            <a:off x="5319624" y="1276232"/>
            <a:ext cx="1338072" cy="219456"/>
          </a:xfrm>
          <a:prstGeom prst="bentConnector2">
            <a:avLst/>
          </a:prstGeom>
          <a:ln w="6350" cmpd="sng">
            <a:solidFill>
              <a:schemeClr val="accent3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273662" y="3551207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619297" y="3724216"/>
            <a:ext cx="76200" cy="76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720682" y="5351053"/>
            <a:ext cx="2743200" cy="822090"/>
            <a:chOff x="620670" y="4892910"/>
            <a:chExt cx="2743200" cy="822090"/>
          </a:xfrm>
        </p:grpSpPr>
        <p:sp>
          <p:nvSpPr>
            <p:cNvPr id="92" name="Rectangle 91"/>
            <p:cNvSpPr/>
            <p:nvPr/>
          </p:nvSpPr>
          <p:spPr>
            <a:xfrm>
              <a:off x="620670" y="4979692"/>
              <a:ext cx="2743200" cy="735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/>
            <p:cNvSpPr/>
            <p:nvPr/>
          </p:nvSpPr>
          <p:spPr>
            <a:xfrm>
              <a:off x="773070" y="4892910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69201" y="5504281"/>
            <a:ext cx="3200400" cy="61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PV solar systems can be oversized to </a:t>
            </a: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feed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power to the grid for net </a:t>
            </a: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metering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or to </a:t>
            </a: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/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charge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energy </a:t>
            </a: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storage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systems 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090093" y="5354482"/>
            <a:ext cx="2743200" cy="822090"/>
            <a:chOff x="620670" y="4892910"/>
            <a:chExt cx="2743200" cy="822090"/>
          </a:xfrm>
        </p:grpSpPr>
        <p:sp>
          <p:nvSpPr>
            <p:cNvPr id="98" name="Rectangle 97"/>
            <p:cNvSpPr/>
            <p:nvPr/>
          </p:nvSpPr>
          <p:spPr>
            <a:xfrm>
              <a:off x="620670" y="4979692"/>
              <a:ext cx="2743200" cy="735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63500" dist="25400" dir="2700000" rotWithShape="0">
                <a:schemeClr val="tx1">
                  <a:lumMod val="50000"/>
                  <a:lumOff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>
              <a:off x="773070" y="4892910"/>
              <a:ext cx="228600" cy="76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4138612" y="5507710"/>
            <a:ext cx="3200400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Storage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systems </a:t>
            </a: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provide independence</a:t>
            </a:r>
            <a:b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</a:b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from </a:t>
            </a:r>
            <a:r>
              <a:rPr lang="en-US" sz="9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rising costs and increasing gird </a:t>
            </a:r>
            <a:endParaRPr lang="en-US" sz="95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sz="9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  <a:cs typeface="Century Gothic"/>
              </a:rPr>
              <a:t>instability </a:t>
            </a:r>
            <a:endParaRPr lang="en-US" sz="9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endParaRPr lang="en-US" sz="950" dirty="0">
              <a:solidFill>
                <a:schemeClr val="tx1">
                  <a:lumMod val="50000"/>
                  <a:lumOff val="50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310276" y="1271912"/>
            <a:ext cx="4553" cy="228600"/>
          </a:xfrm>
          <a:prstGeom prst="straightConnector1">
            <a:avLst/>
          </a:prstGeom>
          <a:ln w="6350">
            <a:solidFill>
              <a:srgbClr val="FBB323"/>
            </a:solidFill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93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3" grpId="0"/>
      <p:bldP spid="57" grpId="0" animBg="1"/>
      <p:bldP spid="57" grpId="1" animBg="1"/>
      <p:bldP spid="90" grpId="0" animBg="1"/>
      <p:bldP spid="90" grpId="1" animBg="1"/>
      <p:bldP spid="94" grpId="0"/>
      <p:bldP spid="10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10581</TotalTime>
  <Words>278</Words>
  <Application>Microsoft Macintosh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Summit View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Dirk Thomas</dc:creator>
  <cp:lastModifiedBy>Nichola Americanos</cp:lastModifiedBy>
  <cp:revision>918</cp:revision>
  <cp:lastPrinted>2014-08-28T09:32:55Z</cp:lastPrinted>
  <dcterms:created xsi:type="dcterms:W3CDTF">2014-06-10T14:40:37Z</dcterms:created>
  <dcterms:modified xsi:type="dcterms:W3CDTF">2018-06-11T20:08:28Z</dcterms:modified>
</cp:coreProperties>
</file>